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comment1.xml" ContentType="application/vnd.openxmlformats-officedocument.presentationml.comments+xml"/>
  <Override PartName="/ppt/commentAuthors.xml" ContentType="application/vnd.openxmlformats-officedocument.presentationml.commentAuthor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506674" r:id="rId106"/>
    <p:sldMasterId id="2147506675" r:id="rId108"/>
    <p:sldMasterId id="2147506676" r:id="rId110"/>
    <p:sldMasterId id="2147506677" r:id="rId112"/>
    <p:sldMasterId id="2147506678" r:id="rId114"/>
    <p:sldMasterId id="2147506679" r:id="rId116"/>
    <p:sldMasterId id="2147506680" r:id="rId118"/>
  </p:sldMasterIdLst>
  <p:notesMasterIdLst>
    <p:notesMasterId r:id="rId120"/>
  </p:notesMasterIdLst>
  <p:sldIdLst>
    <p:sldId id="273" r:id="rId122"/>
    <p:sldId id="331" r:id="rId123"/>
    <p:sldId id="316" r:id="rId124"/>
    <p:sldId id="305" r:id="rId125"/>
    <p:sldId id="307" r:id="rId126"/>
    <p:sldId id="308" r:id="rId127"/>
    <p:sldId id="309" r:id="rId128"/>
    <p:sldId id="315" r:id="rId129"/>
    <p:sldId id="313" r:id="rId130"/>
    <p:sldId id="324" r:id="rId131"/>
    <p:sldId id="329" r:id="rId132"/>
    <p:sldId id="342" r:id="rId133"/>
    <p:sldId id="332" r:id="rId134"/>
    <p:sldId id="336" r:id="rId135"/>
    <p:sldId id="337" r:id="rId136"/>
    <p:sldId id="338" r:id="rId137"/>
    <p:sldId id="339" r:id="rId138"/>
    <p:sldId id="340" r:id="rId139"/>
    <p:sldId id="341" r:id="rId140"/>
    <p:sldId id="333" r:id="rId141"/>
    <p:sldId id="334" r:id="rId142"/>
    <p:sldId id="343" r:id="rId143"/>
    <p:sldId id="344" r:id="rId144"/>
    <p:sldId id="347" r:id="rId145"/>
    <p:sldId id="345" r:id="rId146"/>
    <p:sldId id="346" r:id="rId147"/>
    <p:sldId id="319" r:id="rId148"/>
    <p:sldId id="274" r:id="rId149"/>
    <p:sldId id="326" r:id="rId150"/>
    <p:sldId id="328" r:id="rId151"/>
    <p:sldId id="355" r:id="rId152"/>
    <p:sldId id="354" r:id="rId153"/>
    <p:sldId id="350" r:id="rId154"/>
    <p:sldId id="351" r:id="rId155"/>
    <p:sldId id="353" r:id="rId156"/>
    <p:sldId id="349" r:id="rId157"/>
    <p:sldId id="352" r:id="rId158"/>
    <p:sldId id="294" r:id="rId159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15247"/>
    <a:srgbClr val="A1968B"/>
    <a:srgbClr val="BDAB9D"/>
    <a:srgbClr val="C5B7AB"/>
    <a:srgbClr val="009ED6"/>
    <a:srgbClr val="0094C8"/>
    <a:srgbClr val="00ADEA"/>
    <a:srgbClr val="0DC0FF"/>
    <a:srgbClr val="00B0EE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>
    <p:restoredLeft sz="34559" autoAdjust="0"/>
    <p:restoredTop sz="94637" autoAdjust="0"/>
  </p:normalViewPr>
  <p:slideViewPr>
    <p:cSldViewPr snapToGrid="0" snapToObjects="1">
      <p:cViewPr>
        <p:scale>
          <a:sx n="136" d="100"/>
          <a:sy n="136" d="100"/>
        </p:scale>
        <p:origin x="-72" y="-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/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06" Type="http://schemas.openxmlformats.org/officeDocument/2006/relationships/slideMaster" Target="slideMasters/slideMaster1.xml"></Relationship><Relationship Id="rId107" Type="http://schemas.openxmlformats.org/officeDocument/2006/relationships/theme" Target="theme/theme1.xml"></Relationship><Relationship Id="rId108" Type="http://schemas.openxmlformats.org/officeDocument/2006/relationships/slideMaster" Target="slideMasters/slideMaster2.xml"></Relationship><Relationship Id="rId110" Type="http://schemas.openxmlformats.org/officeDocument/2006/relationships/slideMaster" Target="slideMasters/slideMaster3.xml"></Relationship><Relationship Id="rId112" Type="http://schemas.openxmlformats.org/officeDocument/2006/relationships/slideMaster" Target="slideMasters/slideMaster4.xml"></Relationship><Relationship Id="rId114" Type="http://schemas.openxmlformats.org/officeDocument/2006/relationships/slideMaster" Target="slideMasters/slideMaster5.xml"></Relationship><Relationship Id="rId116" Type="http://schemas.openxmlformats.org/officeDocument/2006/relationships/slideMaster" Target="slideMasters/slideMaster6.xml"></Relationship><Relationship Id="rId118" Type="http://schemas.openxmlformats.org/officeDocument/2006/relationships/slideMaster" Target="slideMasters/slideMaster7.xml"></Relationship><Relationship Id="rId120" Type="http://schemas.openxmlformats.org/officeDocument/2006/relationships/notesMaster" Target="notesMasters/notesMaster1.xml"></Relationship><Relationship Id="rId122" Type="http://schemas.openxmlformats.org/officeDocument/2006/relationships/slide" Target="slides/slide1.xml"></Relationship><Relationship Id="rId123" Type="http://schemas.openxmlformats.org/officeDocument/2006/relationships/slide" Target="slides/slide2.xml"></Relationship><Relationship Id="rId124" Type="http://schemas.openxmlformats.org/officeDocument/2006/relationships/slide" Target="slides/slide3.xml"></Relationship><Relationship Id="rId125" Type="http://schemas.openxmlformats.org/officeDocument/2006/relationships/slide" Target="slides/slide4.xml"></Relationship><Relationship Id="rId126" Type="http://schemas.openxmlformats.org/officeDocument/2006/relationships/slide" Target="slides/slide5.xml"></Relationship><Relationship Id="rId127" Type="http://schemas.openxmlformats.org/officeDocument/2006/relationships/slide" Target="slides/slide6.xml"></Relationship><Relationship Id="rId128" Type="http://schemas.openxmlformats.org/officeDocument/2006/relationships/slide" Target="slides/slide7.xml"></Relationship><Relationship Id="rId129" Type="http://schemas.openxmlformats.org/officeDocument/2006/relationships/slide" Target="slides/slide8.xml"></Relationship><Relationship Id="rId130" Type="http://schemas.openxmlformats.org/officeDocument/2006/relationships/slide" Target="slides/slide9.xml"></Relationship><Relationship Id="rId131" Type="http://schemas.openxmlformats.org/officeDocument/2006/relationships/slide" Target="slides/slide10.xml"></Relationship><Relationship Id="rId132" Type="http://schemas.openxmlformats.org/officeDocument/2006/relationships/slide" Target="slides/slide11.xml"></Relationship><Relationship Id="rId133" Type="http://schemas.openxmlformats.org/officeDocument/2006/relationships/slide" Target="slides/slide12.xml"></Relationship><Relationship Id="rId134" Type="http://schemas.openxmlformats.org/officeDocument/2006/relationships/slide" Target="slides/slide13.xml"></Relationship><Relationship Id="rId135" Type="http://schemas.openxmlformats.org/officeDocument/2006/relationships/slide" Target="slides/slide14.xml"></Relationship><Relationship Id="rId136" Type="http://schemas.openxmlformats.org/officeDocument/2006/relationships/slide" Target="slides/slide15.xml"></Relationship><Relationship Id="rId137" Type="http://schemas.openxmlformats.org/officeDocument/2006/relationships/slide" Target="slides/slide16.xml"></Relationship><Relationship Id="rId138" Type="http://schemas.openxmlformats.org/officeDocument/2006/relationships/slide" Target="slides/slide17.xml"></Relationship><Relationship Id="rId139" Type="http://schemas.openxmlformats.org/officeDocument/2006/relationships/slide" Target="slides/slide18.xml"></Relationship><Relationship Id="rId140" Type="http://schemas.openxmlformats.org/officeDocument/2006/relationships/slide" Target="slides/slide19.xml"></Relationship><Relationship Id="rId141" Type="http://schemas.openxmlformats.org/officeDocument/2006/relationships/slide" Target="slides/slide20.xml"></Relationship><Relationship Id="rId142" Type="http://schemas.openxmlformats.org/officeDocument/2006/relationships/slide" Target="slides/slide21.xml"></Relationship><Relationship Id="rId143" Type="http://schemas.openxmlformats.org/officeDocument/2006/relationships/slide" Target="slides/slide22.xml"></Relationship><Relationship Id="rId144" Type="http://schemas.openxmlformats.org/officeDocument/2006/relationships/slide" Target="slides/slide23.xml"></Relationship><Relationship Id="rId145" Type="http://schemas.openxmlformats.org/officeDocument/2006/relationships/slide" Target="slides/slide24.xml"></Relationship><Relationship Id="rId146" Type="http://schemas.openxmlformats.org/officeDocument/2006/relationships/slide" Target="slides/slide25.xml"></Relationship><Relationship Id="rId147" Type="http://schemas.openxmlformats.org/officeDocument/2006/relationships/slide" Target="slides/slide26.xml"></Relationship><Relationship Id="rId148" Type="http://schemas.openxmlformats.org/officeDocument/2006/relationships/slide" Target="slides/slide27.xml"></Relationship><Relationship Id="rId149" Type="http://schemas.openxmlformats.org/officeDocument/2006/relationships/slide" Target="slides/slide28.xml"></Relationship><Relationship Id="rId150" Type="http://schemas.openxmlformats.org/officeDocument/2006/relationships/slide" Target="slides/slide29.xml"></Relationship><Relationship Id="rId151" Type="http://schemas.openxmlformats.org/officeDocument/2006/relationships/slide" Target="slides/slide30.xml"></Relationship><Relationship Id="rId152" Type="http://schemas.openxmlformats.org/officeDocument/2006/relationships/slide" Target="slides/slide31.xml"></Relationship><Relationship Id="rId153" Type="http://schemas.openxmlformats.org/officeDocument/2006/relationships/slide" Target="slides/slide32.xml"></Relationship><Relationship Id="rId154" Type="http://schemas.openxmlformats.org/officeDocument/2006/relationships/slide" Target="slides/slide33.xml"></Relationship><Relationship Id="rId155" Type="http://schemas.openxmlformats.org/officeDocument/2006/relationships/slide" Target="slides/slide34.xml"></Relationship><Relationship Id="rId156" Type="http://schemas.openxmlformats.org/officeDocument/2006/relationships/slide" Target="slides/slide35.xml"></Relationship><Relationship Id="rId157" Type="http://schemas.openxmlformats.org/officeDocument/2006/relationships/slide" Target="slides/slide36.xml"></Relationship><Relationship Id="rId158" Type="http://schemas.openxmlformats.org/officeDocument/2006/relationships/slide" Target="slides/slide37.xml"></Relationship><Relationship Id="rId159" Type="http://schemas.openxmlformats.org/officeDocument/2006/relationships/slide" Target="slides/slide38.xml"></Relationship><Relationship Id="rId162" Type="http://schemas.openxmlformats.org/officeDocument/2006/relationships/viewProps" Target="viewProps.xml"></Relationship><Relationship Id="rId16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8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2014-10-24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슬라이드 노트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슬라이드 노트 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930"/>
            <a:ext cx="7772400" cy="1101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5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0235" cy="339471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8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 hasCustomPrompt="1"/>
          </p:nvPr>
        </p:nvSpPr>
        <p:spPr>
          <a:xfrm>
            <a:off x="619760" y="1836420"/>
            <a:ext cx="6052820" cy="582295"/>
          </a:xfrm>
          <a:prstGeom prst="rect">
            <a:avLst/>
          </a:prstGeom>
          <a:ln>
            <a:noFill/>
          </a:ln>
          <a:effectLst/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>
              <a:defRPr sz="4000" b="1" baseline="0">
                <a:solidFill>
                  <a:srgbClr val="413327"/>
                </a:solidFill>
                <a:effectLst/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lang="en-US" dirty="0" smtClean="0"/>
              <a:t>1.</a:t>
            </a:r>
            <a:br>
              <a:rPr lang="en-US" dirty="0" smtClean="0"/>
            </a:br>
            <a:r>
              <a:rPr lang="en-US" dirty="0" smtClean="0"/>
              <a:t>TITLE TEXT HERE</a:t>
            </a:r>
            <a:endParaRPr lang="en-US" dirty="0"/>
          </a:p>
        </p:txBody>
      </p:sp>
      <p:sp>
        <p:nvSpPr>
          <p:cNvPr id="5" name="날짜 개체 틀 29"/>
          <p:cNvSpPr>
            <a:spLocks noGrp="1"/>
          </p:cNvSpPr>
          <p:nvPr>
            <p:ph type="dt" sz="half" idx="10"/>
          </p:nvPr>
        </p:nvSpPr>
        <p:spPr>
          <a:xfrm>
            <a:off x="6781800" y="4772660"/>
            <a:ext cx="1919605" cy="274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02B134A-7ABB-4AA5-9877-BC1B245424D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6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4434205" y="4772660"/>
            <a:ext cx="2350770" cy="2736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부제목 2"/>
          <p:cNvSpPr>
            <a:spLocks noGrp="1"/>
          </p:cNvSpPr>
          <p:nvPr>
            <p:ph type="subTitle" idx="4294967295" hasCustomPrompt="1"/>
          </p:nvPr>
        </p:nvSpPr>
        <p:spPr>
          <a:xfrm>
            <a:off x="526415" y="2425700"/>
            <a:ext cx="5055870" cy="286385"/>
          </a:xfrm>
          <a:prstGeom prst="rect">
            <a:avLst/>
          </a:prstGeom>
        </p:spPr>
        <p:txBody>
          <a:bodyPr/>
          <a:lstStyle>
            <a:lvl1pPr marL="109537" indent="0">
              <a:buNone/>
              <a:defRPr b="1" baseline="0">
                <a:solidFill>
                  <a:srgbClr val="0070C0"/>
                </a:solidFill>
              </a:defRPr>
            </a:lvl1pPr>
          </a:lstStyle>
          <a:p>
            <a:r>
              <a:rPr lang="en-US" altLang="ko-KR" dirty="0" smtClean="0"/>
              <a:t>PROJECT NAME HERE</a:t>
            </a:r>
            <a:endParaRPr lang="ko-KR" altLang="en-US" dirty="0"/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40080" y="1111250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40080" y="2811780"/>
            <a:ext cx="6033135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23075" y="4766310"/>
            <a:ext cx="1919605" cy="274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3B951CB-8A96-4A0E-B7AE-F387F032869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475480" y="4766310"/>
            <a:ext cx="2350770" cy="2736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제목 3"/>
          <p:cNvSpPr txBox="1">
            <a:spLocks/>
          </p:cNvSpPr>
          <p:nvPr userDrawn="1"/>
        </p:nvSpPr>
        <p:spPr>
          <a:xfrm>
            <a:off x="1006475" y="125095"/>
            <a:ext cx="1666875" cy="3937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405" y="162560"/>
            <a:ext cx="5340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405" y="511175"/>
            <a:ext cx="534035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275" y="69850"/>
            <a:ext cx="7632700" cy="5200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solidFill>
                  <a:srgbClr val="4C3C2E"/>
                </a:solidFill>
              </a:defRPr>
            </a:lvl1pPr>
          </a:lstStyle>
          <a:p>
            <a:r>
              <a:rPr lang="ko-KR" altLang="en-US" dirty="0" smtClean="0"/>
              <a:t>3</a:t>
            </a:r>
            <a:r>
              <a:rPr lang="en-US" altLang="ko-KR" dirty="0" smtClean="0"/>
              <a:t>242342423</a:t>
            </a:r>
            <a:endParaRPr lang="ko-KR" altLang="en-US" dirty="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9A897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495665" y="4621530"/>
            <a:ext cx="368300" cy="363220"/>
          </a:xfrm>
          <a:prstGeom prst="line">
            <a:avLst/>
          </a:prstGeom>
          <a:ln w="9525">
            <a:solidFill>
              <a:srgbClr val="9A8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0"/>
            <a:ext cx="8230235" cy="33947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9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30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5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255"/>
            <a:ext cx="4040505" cy="48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50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1255"/>
            <a:ext cx="4041775" cy="48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1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105"/>
            <a:ext cx="3008630" cy="8712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5105"/>
            <a:ext cx="5111750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630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605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605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605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slideLayout" Target="../slideLayouts/slideLayout12.xml"></Relationship><Relationship Id="rId13" Type="http://schemas.openxmlformats.org/officeDocument/2006/relationships/slideLayout" Target="../slideLayouts/slideLayout13.xml"></Relationship><Relationship Id="rId14" Type="http://schemas.openxmlformats.org/officeDocument/2006/relationships/slideLayout" Target="../slideLayouts/slideLayout14.xml"></Relationship><Relationship Id="rId17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Relationship Id="rId2" Type="http://schemas.openxmlformats.org/officeDocument/2006/relationships/slideLayout" Target="../slideLayouts/slideLayout16.xml"></Relationship><Relationship Id="rId3" Type="http://schemas.openxmlformats.org/officeDocument/2006/relationships/slideLayout" Target="../slideLayouts/slideLayout17.xml"></Relationship><Relationship Id="rId4" Type="http://schemas.openxmlformats.org/officeDocument/2006/relationships/slideLayout" Target="../slideLayouts/slideLayout18.xml"></Relationship><Relationship Id="rId5" Type="http://schemas.openxmlformats.org/officeDocument/2006/relationships/slideLayout" Target="../slideLayouts/slideLayout19.xml"></Relationship><Relationship Id="rId6" Type="http://schemas.openxmlformats.org/officeDocument/2006/relationships/slideLayout" Target="../slideLayouts/slideLayout20.xml"></Relationship><Relationship Id="rId7" Type="http://schemas.openxmlformats.org/officeDocument/2006/relationships/slideLayout" Target="../slideLayouts/slideLayout21.xml"></Relationship><Relationship Id="rId8" Type="http://schemas.openxmlformats.org/officeDocument/2006/relationships/slideLayout" Target="../slideLayouts/slideLayout22.xml"></Relationship><Relationship Id="rId9" Type="http://schemas.openxmlformats.org/officeDocument/2006/relationships/slideLayout" Target="../slideLayouts/slideLayout23.xml"></Relationship><Relationship Id="rId10" Type="http://schemas.openxmlformats.org/officeDocument/2006/relationships/slideLayout" Target="../slideLayouts/slideLayout24.xml"></Relationship><Relationship Id="rId11" Type="http://schemas.openxmlformats.org/officeDocument/2006/relationships/slideLayout" Target="../slideLayouts/slideLayout25.xml"></Relationship><Relationship Id="rId12" Type="http://schemas.openxmlformats.org/officeDocument/2006/relationships/slideLayout" Target="../slideLayouts/slideLayout26.xml"></Relationship><Relationship Id="rId13" Type="http://schemas.openxmlformats.org/officeDocument/2006/relationships/slideLayout" Target="../slideLayouts/slideLayout27.xml"></Relationship><Relationship Id="rId14" Type="http://schemas.openxmlformats.org/officeDocument/2006/relationships/slideLayout" Target="../slideLayouts/slideLayout28.xml"></Relationship><Relationship Id="rId15" Type="http://schemas.openxmlformats.org/officeDocument/2006/relationships/slideLayout" Target="../slideLayouts/slideLayout29.xml"></Relationship><Relationship Id="rId16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.xml"></Relationship><Relationship Id="rId2" Type="http://schemas.openxmlformats.org/officeDocument/2006/relationships/slideLayout" Target="../slideLayouts/slideLayout31.xml"></Relationship><Relationship Id="rId3" Type="http://schemas.openxmlformats.org/officeDocument/2006/relationships/slideLayout" Target="../slideLayouts/slideLayout32.xml"></Relationship><Relationship Id="rId4" Type="http://schemas.openxmlformats.org/officeDocument/2006/relationships/slideLayout" Target="../slideLayouts/slideLayout33.xml"></Relationship><Relationship Id="rId5" Type="http://schemas.openxmlformats.org/officeDocument/2006/relationships/slideLayout" Target="../slideLayouts/slideLayout34.xml"></Relationship><Relationship Id="rId6" Type="http://schemas.openxmlformats.org/officeDocument/2006/relationships/slideLayout" Target="../slideLayouts/slideLayout35.xml"></Relationship><Relationship Id="rId7" Type="http://schemas.openxmlformats.org/officeDocument/2006/relationships/slideLayout" Target="../slideLayouts/slideLayout36.xml"></Relationship><Relationship Id="rId8" Type="http://schemas.openxmlformats.org/officeDocument/2006/relationships/slideLayout" Target="../slideLayouts/slideLayout37.xml"></Relationship><Relationship Id="rId9" Type="http://schemas.openxmlformats.org/officeDocument/2006/relationships/slideLayout" Target="../slideLayouts/slideLayout38.xml"></Relationship><Relationship Id="rId10" Type="http://schemas.openxmlformats.org/officeDocument/2006/relationships/slideLayout" Target="../slideLayouts/slideLayout39.xml"></Relationship><Relationship Id="rId11" Type="http://schemas.openxmlformats.org/officeDocument/2006/relationships/slideLayout" Target="../slideLayouts/slideLayout40.xml"></Relationship><Relationship Id="rId12" Type="http://schemas.openxmlformats.org/officeDocument/2006/relationships/slideLayout" Target="../slideLayouts/slideLayout41.xml"></Relationship><Relationship Id="rId13" Type="http://schemas.openxmlformats.org/officeDocument/2006/relationships/slideLayout" Target="../slideLayouts/slideLayout42.xml"></Relationship><Relationship Id="rId14" Type="http://schemas.openxmlformats.org/officeDocument/2006/relationships/slideLayout" Target="../slideLayouts/slideLayout43.xml"></Relationship><Relationship Id="rId15" Type="http://schemas.openxmlformats.org/officeDocument/2006/relationships/slideLayout" Target="../slideLayouts/slideLayout44.xml"></Relationship><Relationship Id="rId16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slideLayout" Target="../slideLayouts/slideLayout56.xml"></Relationship><Relationship Id="rId13" Type="http://schemas.openxmlformats.org/officeDocument/2006/relationships/slideLayout" Target="../slideLayouts/slideLayout57.xml"></Relationship><Relationship Id="rId14" Type="http://schemas.openxmlformats.org/officeDocument/2006/relationships/slideLayout" Target="../slideLayouts/slideLayout58.xml"></Relationship><Relationship Id="rId15" Type="http://schemas.openxmlformats.org/officeDocument/2006/relationships/slideLayout" Target="../slideLayouts/slideLayout59.xml"></Relationship><Relationship Id="rId16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0.xml"></Relationship><Relationship Id="rId2" Type="http://schemas.openxmlformats.org/officeDocument/2006/relationships/slideLayout" Target="../slideLayouts/slideLayout61.xml"></Relationship><Relationship Id="rId3" Type="http://schemas.openxmlformats.org/officeDocument/2006/relationships/slideLayout" Target="../slideLayouts/slideLayout62.xml"></Relationship><Relationship Id="rId4" Type="http://schemas.openxmlformats.org/officeDocument/2006/relationships/slideLayout" Target="../slideLayouts/slideLayout63.xml"></Relationship><Relationship Id="rId5" Type="http://schemas.openxmlformats.org/officeDocument/2006/relationships/slideLayout" Target="../slideLayouts/slideLayout64.xml"></Relationship><Relationship Id="rId6" Type="http://schemas.openxmlformats.org/officeDocument/2006/relationships/slideLayout" Target="../slideLayouts/slideLayout65.xml"></Relationship><Relationship Id="rId7" Type="http://schemas.openxmlformats.org/officeDocument/2006/relationships/slideLayout" Target="../slideLayouts/slideLayout66.xml"></Relationship><Relationship Id="rId8" Type="http://schemas.openxmlformats.org/officeDocument/2006/relationships/slideLayout" Target="../slideLayouts/slideLayout67.xml"></Relationship><Relationship Id="rId9" Type="http://schemas.openxmlformats.org/officeDocument/2006/relationships/slideLayout" Target="../slideLayouts/slideLayout68.xml"></Relationship><Relationship Id="rId10" Type="http://schemas.openxmlformats.org/officeDocument/2006/relationships/slideLayout" Target="../slideLayouts/slideLayout69.xml"></Relationship><Relationship Id="rId11" Type="http://schemas.openxmlformats.org/officeDocument/2006/relationships/slideLayout" Target="../slideLayouts/slideLayout70.xml"></Relationship><Relationship Id="rId12" Type="http://schemas.openxmlformats.org/officeDocument/2006/relationships/slideLayout" Target="../slideLayouts/slideLayout71.xml"></Relationship><Relationship Id="rId13" Type="http://schemas.openxmlformats.org/officeDocument/2006/relationships/slideLayout" Target="../slideLayouts/slideLayout72.xml"></Relationship><Relationship Id="rId14" Type="http://schemas.openxmlformats.org/officeDocument/2006/relationships/slideLayout" Target="../slideLayouts/slideLayout73.xml"></Relationship><Relationship Id="rId15" Type="http://schemas.openxmlformats.org/officeDocument/2006/relationships/slideLayout" Target="../slideLayouts/slideLayout74.xml"></Relationship><Relationship Id="rId16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5.xml"></Relationship><Relationship Id="rId2" Type="http://schemas.openxmlformats.org/officeDocument/2006/relationships/slideLayout" Target="../slideLayouts/slideLayout76.xml"></Relationship><Relationship Id="rId3" Type="http://schemas.openxmlformats.org/officeDocument/2006/relationships/slideLayout" Target="../slideLayouts/slideLayout77.xml"></Relationship><Relationship Id="rId4" Type="http://schemas.openxmlformats.org/officeDocument/2006/relationships/slideLayout" Target="../slideLayouts/slideLayout78.xml"></Relationship><Relationship Id="rId5" Type="http://schemas.openxmlformats.org/officeDocument/2006/relationships/slideLayout" Target="../slideLayouts/slideLayout79.xml"></Relationship><Relationship Id="rId6" Type="http://schemas.openxmlformats.org/officeDocument/2006/relationships/slideLayout" Target="../slideLayouts/slideLayout80.xml"></Relationship><Relationship Id="rId7" Type="http://schemas.openxmlformats.org/officeDocument/2006/relationships/slideLayout" Target="../slideLayouts/slideLayout81.xml"></Relationship><Relationship Id="rId8" Type="http://schemas.openxmlformats.org/officeDocument/2006/relationships/slideLayout" Target="../slideLayouts/slideLayout82.xml"></Relationship><Relationship Id="rId9" Type="http://schemas.openxmlformats.org/officeDocument/2006/relationships/slideLayout" Target="../slideLayouts/slideLayout83.xml"></Relationship><Relationship Id="rId10" Type="http://schemas.openxmlformats.org/officeDocument/2006/relationships/slideLayout" Target="../slideLayouts/slideLayout84.xml"></Relationship><Relationship Id="rId11" Type="http://schemas.openxmlformats.org/officeDocument/2006/relationships/slideLayout" Target="../slideLayouts/slideLayout85.xml"></Relationship><Relationship Id="rId12" Type="http://schemas.openxmlformats.org/officeDocument/2006/relationships/slideLayout" Target="../slideLayouts/slideLayout86.xml"></Relationship><Relationship Id="rId13" Type="http://schemas.openxmlformats.org/officeDocument/2006/relationships/slideLayout" Target="../slideLayouts/slideLayout87.xml"></Relationship><Relationship Id="rId14" Type="http://schemas.openxmlformats.org/officeDocument/2006/relationships/slideLayout" Target="../slideLayouts/slideLayout88.xml"></Relationship><Relationship Id="rId15" Type="http://schemas.openxmlformats.org/officeDocument/2006/relationships/slideLayout" Target="../slideLayouts/slideLayout89.xml"></Relationship><Relationship Id="rId16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0.xml"></Relationship><Relationship Id="rId2" Type="http://schemas.openxmlformats.org/officeDocument/2006/relationships/slideLayout" Target="../slideLayouts/slideLayout91.xml"></Relationship><Relationship Id="rId3" Type="http://schemas.openxmlformats.org/officeDocument/2006/relationships/slideLayout" Target="../slideLayouts/slideLayout92.xml"></Relationship><Relationship Id="rId4" Type="http://schemas.openxmlformats.org/officeDocument/2006/relationships/slideLayout" Target="../slideLayouts/slideLayout93.xml"></Relationship><Relationship Id="rId5" Type="http://schemas.openxmlformats.org/officeDocument/2006/relationships/slideLayout" Target="../slideLayouts/slideLayout94.xml"></Relationship><Relationship Id="rId6" Type="http://schemas.openxmlformats.org/officeDocument/2006/relationships/slideLayout" Target="../slideLayouts/slideLayout95.xml"></Relationship><Relationship Id="rId7" Type="http://schemas.openxmlformats.org/officeDocument/2006/relationships/slideLayout" Target="../slideLayouts/slideLayout96.xml"></Relationship><Relationship Id="rId8" Type="http://schemas.openxmlformats.org/officeDocument/2006/relationships/slideLayout" Target="../slideLayouts/slideLayout97.xml"></Relationship><Relationship Id="rId9" Type="http://schemas.openxmlformats.org/officeDocument/2006/relationships/slideLayout" Target="../slideLayouts/slideLayout98.xml"></Relationship><Relationship Id="rId10" Type="http://schemas.openxmlformats.org/officeDocument/2006/relationships/slideLayout" Target="../slideLayouts/slideLayout99.xml"></Relationship><Relationship Id="rId11" Type="http://schemas.openxmlformats.org/officeDocument/2006/relationships/slideLayout" Target="../slideLayouts/slideLayout100.xml"></Relationship><Relationship Id="rId12" Type="http://schemas.openxmlformats.org/officeDocument/2006/relationships/slideLayout" Target="../slideLayouts/slideLayout101.xml"></Relationship><Relationship Id="rId13" Type="http://schemas.openxmlformats.org/officeDocument/2006/relationships/slideLayout" Target="../slideLayouts/slideLayout102.xml"></Relationship><Relationship Id="rId14" Type="http://schemas.openxmlformats.org/officeDocument/2006/relationships/slideLayout" Target="../slideLayouts/slideLayout103.xml"></Relationship><Relationship Id="rId15" Type="http://schemas.openxmlformats.org/officeDocument/2006/relationships/slideLayout" Target="../slideLayouts/slideLayout104.xml"></Relationship><Relationship Id="rId16" Type="http://schemas.openxmlformats.org/officeDocument/2006/relationships/theme" Target="../theme/theme7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58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580"/>
            <a:ext cx="2895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58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47" r:id="rId1"/>
    <p:sldLayoutId id="2147494748" r:id="rId2"/>
    <p:sldLayoutId id="2147494749" r:id="rId3"/>
    <p:sldLayoutId id="2147494750" r:id="rId4"/>
    <p:sldLayoutId id="2147494751" r:id="rId5"/>
    <p:sldLayoutId id="2147494752" r:id="rId6"/>
    <p:sldLayoutId id="2147494753" r:id="rId7"/>
    <p:sldLayoutId id="2147494754" r:id="rId8"/>
    <p:sldLayoutId id="2147494755" r:id="rId9"/>
    <p:sldLayoutId id="2147494756" r:id="rId10"/>
    <p:sldLayoutId id="2147494757" r:id="rId11"/>
    <p:sldLayoutId id="2147494758" r:id="rId12"/>
    <p:sldLayoutId id="2147494759" r:id="rId13"/>
    <p:sldLayoutId id="2147494760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61" r:id="rId1"/>
    <p:sldLayoutId id="2147494762" r:id="rId2"/>
    <p:sldLayoutId id="2147494763" r:id="rId3"/>
    <p:sldLayoutId id="2147494764" r:id="rId4"/>
    <p:sldLayoutId id="2147494765" r:id="rId5"/>
    <p:sldLayoutId id="2147494766" r:id="rId6"/>
    <p:sldLayoutId id="2147494767" r:id="rId7"/>
    <p:sldLayoutId id="2147494768" r:id="rId8"/>
    <p:sldLayoutId id="2147494769" r:id="rId9"/>
    <p:sldLayoutId id="2147494770" r:id="rId10"/>
    <p:sldLayoutId id="2147494771" r:id="rId11"/>
    <p:sldLayoutId id="2147494772" r:id="rId12"/>
    <p:sldLayoutId id="2147494773" r:id="rId13"/>
    <p:sldLayoutId id="2147494774" r:id="rId14"/>
    <p:sldLayoutId id="214749477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76" r:id="rId1"/>
    <p:sldLayoutId id="2147494777" r:id="rId2"/>
    <p:sldLayoutId id="2147494778" r:id="rId3"/>
    <p:sldLayoutId id="2147494779" r:id="rId4"/>
    <p:sldLayoutId id="2147494780" r:id="rId5"/>
    <p:sldLayoutId id="2147494781" r:id="rId6"/>
    <p:sldLayoutId id="2147494782" r:id="rId7"/>
    <p:sldLayoutId id="2147494783" r:id="rId8"/>
    <p:sldLayoutId id="2147494784" r:id="rId9"/>
    <p:sldLayoutId id="2147494785" r:id="rId10"/>
    <p:sldLayoutId id="2147494786" r:id="rId11"/>
    <p:sldLayoutId id="2147494787" r:id="rId12"/>
    <p:sldLayoutId id="2147494788" r:id="rId13"/>
    <p:sldLayoutId id="2147494789" r:id="rId14"/>
    <p:sldLayoutId id="2147494790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91" r:id="rId1"/>
    <p:sldLayoutId id="2147494792" r:id="rId2"/>
    <p:sldLayoutId id="2147494793" r:id="rId3"/>
    <p:sldLayoutId id="2147494794" r:id="rId4"/>
    <p:sldLayoutId id="2147494795" r:id="rId5"/>
    <p:sldLayoutId id="2147494796" r:id="rId6"/>
    <p:sldLayoutId id="2147494797" r:id="rId7"/>
    <p:sldLayoutId id="2147494798" r:id="rId8"/>
    <p:sldLayoutId id="2147494799" r:id="rId9"/>
    <p:sldLayoutId id="2147494800" r:id="rId10"/>
    <p:sldLayoutId id="2147494801" r:id="rId11"/>
    <p:sldLayoutId id="2147494802" r:id="rId12"/>
    <p:sldLayoutId id="2147494803" r:id="rId13"/>
    <p:sldLayoutId id="2147494804" r:id="rId14"/>
    <p:sldLayoutId id="214749480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806" r:id="rId1"/>
    <p:sldLayoutId id="2147494807" r:id="rId2"/>
    <p:sldLayoutId id="2147494808" r:id="rId3"/>
    <p:sldLayoutId id="2147494809" r:id="rId4"/>
    <p:sldLayoutId id="2147494810" r:id="rId5"/>
    <p:sldLayoutId id="2147494811" r:id="rId6"/>
    <p:sldLayoutId id="2147494812" r:id="rId7"/>
    <p:sldLayoutId id="2147494813" r:id="rId8"/>
    <p:sldLayoutId id="2147494814" r:id="rId9"/>
    <p:sldLayoutId id="2147494815" r:id="rId10"/>
    <p:sldLayoutId id="2147494816" r:id="rId11"/>
    <p:sldLayoutId id="2147494817" r:id="rId12"/>
    <p:sldLayoutId id="2147494818" r:id="rId13"/>
    <p:sldLayoutId id="2147494819" r:id="rId14"/>
    <p:sldLayoutId id="2147494820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821" r:id="rId1"/>
    <p:sldLayoutId id="2147494822" r:id="rId2"/>
    <p:sldLayoutId id="2147494823" r:id="rId3"/>
    <p:sldLayoutId id="2147494824" r:id="rId4"/>
    <p:sldLayoutId id="2147494825" r:id="rId5"/>
    <p:sldLayoutId id="2147494826" r:id="rId6"/>
    <p:sldLayoutId id="2147494827" r:id="rId7"/>
    <p:sldLayoutId id="2147494828" r:id="rId8"/>
    <p:sldLayoutId id="2147494829" r:id="rId9"/>
    <p:sldLayoutId id="2147494830" r:id="rId10"/>
    <p:sldLayoutId id="2147494831" r:id="rId11"/>
    <p:sldLayoutId id="2147494832" r:id="rId12"/>
    <p:sldLayoutId id="2147494833" r:id="rId13"/>
    <p:sldLayoutId id="2147494834" r:id="rId14"/>
    <p:sldLayoutId id="214749483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273" r:id="rId1"/>
    <p:sldLayoutId id="2147505274" r:id="rId2"/>
    <p:sldLayoutId id="2147505275" r:id="rId3"/>
    <p:sldLayoutId id="2147505276" r:id="rId4"/>
    <p:sldLayoutId id="2147505277" r:id="rId5"/>
    <p:sldLayoutId id="2147505278" r:id="rId6"/>
    <p:sldLayoutId id="2147505279" r:id="rId7"/>
    <p:sldLayoutId id="2147505280" r:id="rId8"/>
    <p:sldLayoutId id="2147505281" r:id="rId9"/>
    <p:sldLayoutId id="2147505282" r:id="rId10"/>
    <p:sldLayoutId id="2147505283" r:id="rId11"/>
    <p:sldLayoutId id="2147505284" r:id="rId12"/>
    <p:sldLayoutId id="2147505285" r:id="rId13"/>
    <p:sldLayoutId id="2147505286" r:id="rId14"/>
    <p:sldLayoutId id="2147505287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2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hyperlink" Target="https://seulbinim.github.io/WSA/accessibility.html" TargetMode="External"></Relationship><Relationship Id="rId3" Type="http://schemas.openxmlformats.org/officeDocument/2006/relationships/hyperlink" Target="http://validator.kldp.org/" TargetMode="External"></Relationship><Relationship Id="rId4" Type="http://schemas.openxmlformats.org/officeDocument/2006/relationships/hyperlink" Target="http://www.css-validator.org/validator.html.ko" TargetMode="External"></Relationship><Relationship Id="rId5" Type="http://schemas.openxmlformats.org/officeDocument/2006/relationships/hyperlink" Target="http://html5test.com/" TargetMode="External"></Relationship><Relationship Id="rId6" Type="http://schemas.openxmlformats.org/officeDocument/2006/relationships/image" Target="../media/fImage535998551519.png"></Relationship><Relationship Id="rId7" Type="http://schemas.openxmlformats.org/officeDocument/2006/relationships/hyperlink" Target="https://www.wah.or.kr:444/index.asp" TargetMode="External"></Relationship><Relationship Id="rId9" Type="http://schemas.openxmlformats.org/officeDocument/2006/relationships/hyperlink" Target="https://www.w3.org/" TargetMode="External"></Relationship><Relationship Id="rId10" Type="http://schemas.openxmlformats.org/officeDocument/2006/relationships/image" Target="../media/fImage1326448571672.png"></Relationship><Relationship Id="rId11" Type="http://schemas.openxmlformats.org/officeDocument/2006/relationships/hyperlink" Target="https://www.w3.org/WAI/standards-guidelines/wcag/" TargetMode="External"></Relationship><Relationship Id="rId12" Type="http://schemas.openxmlformats.org/officeDocument/2006/relationships/hyperlink" Target="https://seulbinim.github.io/WSA/accessibility.html" TargetMode="External"></Relationship><Relationship Id="rId13" Type="http://schemas.openxmlformats.org/officeDocument/2006/relationships/hyperlink" Target="http://validator.kldp.org/" TargetMode="External"></Relationship><Relationship Id="rId14" Type="http://schemas.openxmlformats.org/officeDocument/2006/relationships/hyperlink" Target="http://www.css-validator.org/validator.html.ko" TargetMode="External"></Relationship><Relationship Id="rId15" Type="http://schemas.openxmlformats.org/officeDocument/2006/relationships/hyperlink" Target="http://html5test.com/" TargetMode="External"></Relationship><Relationship Id="rId16" Type="http://schemas.openxmlformats.org/officeDocument/2006/relationships/hyperlink" Target="https://www.wah.or.kr:444/index.asp" TargetMode="External"></Relationship><Relationship Id="rId17" Type="http://schemas.openxmlformats.org/officeDocument/2006/relationships/hyperlink" Target="https://www.w3.org/WAI/standards-guidelines/wcag/" TargetMode="External"></Relationship><Relationship Id="rId18" Type="http://schemas.openxmlformats.org/officeDocument/2006/relationships/hyperlink" Target="https://seulbinim.github.io/WSA/standards.html" TargetMode="External"></Relationship><Relationship Id="rId19" Type="http://schemas.openxmlformats.org/officeDocument/2006/relationships/hyperlink" Target="https://seulbinim.github.io/WSA/accessibility.html" TargetMode="External"></Relationship><Relationship Id="rId20" Type="http://schemas.openxmlformats.org/officeDocument/2006/relationships/hyperlink" Target="http://validator.kldp.org/" TargetMode="External"></Relationship><Relationship Id="rId21" Type="http://schemas.openxmlformats.org/officeDocument/2006/relationships/hyperlink" Target="http://www.css-validator.org/validator.html.ko" TargetMode="External"></Relationship><Relationship Id="rId22" Type="http://schemas.openxmlformats.org/officeDocument/2006/relationships/hyperlink" Target="https://validator.w3.org/unicorn/?ucn_lang=ko" TargetMode="External"></Relationship><Relationship Id="rId23" Type="http://schemas.openxmlformats.org/officeDocument/2006/relationships/hyperlink" Target="https://www.wah.or.kr:444/index.asp" TargetMode="External"></Relationship><Relationship Id="rId24" Type="http://schemas.openxmlformats.org/officeDocument/2006/relationships/hyperlink" Target="https://www.w3.org/WAI/standards-guidelines/wcag/" TargetMode="External"></Relationship><Relationship Id="rId25" Type="http://schemas.openxmlformats.org/officeDocument/2006/relationships/image" Target="../media/fImage22264293386.jpeg"></Relationship><Relationship Id="rId26" Type="http://schemas.openxmlformats.org/officeDocument/2006/relationships/hyperlink" Target="https://www.w3.org/" TargetMode="External"></Relationship><Relationship Id="rId27" Type="http://schemas.openxmlformats.org/officeDocument/2006/relationships/hyperlink" Target="https://seulbinim.github.io/WSA/standards.html" TargetMode="External"></Relationship><Relationship Id="rId28" Type="http://schemas.openxmlformats.org/officeDocument/2006/relationships/hyperlink" Target="https://seulbinim.github.io/WSA/accessibility.html" TargetMode="External"></Relationship><Relationship Id="rId29" Type="http://schemas.openxmlformats.org/officeDocument/2006/relationships/hyperlink" Target="https://www.wah.or.kr:444/index.asp" TargetMode="External"></Relationship><Relationship Id="rId30" Type="http://schemas.openxmlformats.org/officeDocument/2006/relationships/hyperlink" Target="https://www.w3.org/WAI/standards-guidelines/wcag/" TargetMode="External"></Relationship><Relationship Id="rId31" Type="http://schemas.openxmlformats.org/officeDocument/2006/relationships/hyperlink" Target="https://www.w3.org/" TargetMode="External"></Relationship><Relationship Id="rId32" Type="http://schemas.openxmlformats.org/officeDocument/2006/relationships/hyperlink" Target="https://seulbinim.github.io/WSA/standards.html" TargetMode="External"></Relationship><Relationship Id="rId33" Type="http://schemas.openxmlformats.org/officeDocument/2006/relationships/hyperlink" Target="https://seulbinim.github.io/WSA/accessibility.html" TargetMode="External"></Relationship><Relationship Id="rId34" Type="http://schemas.openxmlformats.org/officeDocument/2006/relationships/hyperlink" Target="https://www.wah.or.kr:444/index.asp" TargetMode="External"></Relationship><Relationship Id="rId35" Type="http://schemas.openxmlformats.org/officeDocument/2006/relationships/hyperlink" Target="https://www.w3.org/WAI/standards-guidelines/wcag/" TargetMode="External"></Relationship><Relationship Id="rId36" Type="http://schemas.openxmlformats.org/officeDocument/2006/relationships/hyperlink" Target="https://www.w3.org/" TargetMode="External"></Relationship><Relationship Id="rId37" Type="http://schemas.openxmlformats.org/officeDocument/2006/relationships/slideLayout" Target="../slideLayouts/slideLayout56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422610885954.png"></Relationship><Relationship Id="rId3" Type="http://schemas.openxmlformats.org/officeDocument/2006/relationships/image" Target="../media/fImage430110894592.png"></Relationship><Relationship Id="rId4" Type="http://schemas.openxmlformats.org/officeDocument/2006/relationships/slideLayout" Target="../slideLayouts/slideLayout56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8370411125525.png"></Relationship><Relationship Id="rId3" Type="http://schemas.openxmlformats.org/officeDocument/2006/relationships/image" Target="../media/fImage13266111133767.png"></Relationship><Relationship Id="rId4" Type="http://schemas.openxmlformats.org/officeDocument/2006/relationships/hyperlink" Target="https://nuli.navercorp.com/community/article/1132999" TargetMode="External"></Relationship><Relationship Id="rId5" Type="http://schemas.openxmlformats.org/officeDocument/2006/relationships/image" Target="../media/fImage70008911142999.png"></Relationship><Relationship Id="rId6" Type="http://schemas.openxmlformats.org/officeDocument/2006/relationships/image" Target="../media/fImage26926911152404.png"></Relationship><Relationship Id="rId7" Type="http://schemas.openxmlformats.org/officeDocument/2006/relationships/image" Target="../media/fImage15733210877680.png"></Relationship><Relationship Id="rId8" Type="http://schemas.openxmlformats.org/officeDocument/2006/relationships/hyperlink" Target="https://nuli.navercorp.com/community/article/1132999" TargetMode="External"></Relationship><Relationship Id="rId9" Type="http://schemas.openxmlformats.org/officeDocument/2006/relationships/hyperlink" Target="https://nuli.navercorp.com/community/article/1132999" TargetMode="External"></Relationship><Relationship Id="rId10" Type="http://schemas.openxmlformats.org/officeDocument/2006/relationships/slideLayout" Target="../slideLayouts/slideLayout56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hyperlink" Target="https://nuli.navercorp.com/data/blog/NULI_Understanding_New_Features-_KR.pdf" TargetMode="External"></Relationship><Relationship Id="rId3" Type="http://schemas.openxmlformats.org/officeDocument/2006/relationships/hyperlink" Target="https://www.wah.or.kr:444/board/boardView.asp?page=1&amp;brd_sn=4&amp;brd_idx=975" TargetMode="External"></Relationship><Relationship Id="rId4" Type="http://schemas.openxmlformats.org/officeDocument/2006/relationships/hyperlink" Target="https://nuli.navercorp.com/data/blog/NULI_Understanding_New_Features-_KR.pdf" TargetMode="External"></Relationship><Relationship Id="rId5" Type="http://schemas.openxmlformats.org/officeDocument/2006/relationships/hyperlink" Target="https://www.wah.or.kr:444/board/boardView.asp?page=1&amp;brd_sn=4&amp;brd_idx=975" TargetMode="External"></Relationship><Relationship Id="rId6" Type="http://schemas.openxmlformats.org/officeDocument/2006/relationships/slideLayout" Target="../slideLayouts/slideLayout56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48682811778768.png"></Relationship><Relationship Id="rId3" Type="http://schemas.openxmlformats.org/officeDocument/2006/relationships/hyperlink" Target="https://nuli.navercorp.com/education/tools" TargetMode="External"></Relationship><Relationship Id="rId4" Type="http://schemas.openxmlformats.org/officeDocument/2006/relationships/hyperlink" Target="https://nuli.navercorp.com/education/tools" TargetMode="External"></Relationship><Relationship Id="rId5" Type="http://schemas.openxmlformats.org/officeDocument/2006/relationships/hyperlink" Target="https://nuli.navercorp.com/education/tools" TargetMode="External"></Relationship><Relationship Id="rId6" Type="http://schemas.openxmlformats.org/officeDocument/2006/relationships/hyperlink" Target="https://www.wah.or.kr:444/board/boardView.asp?page=3&amp;brd_sn=4&amp;brd_idx=380" TargetMode="External"></Relationship><Relationship Id="rId7" Type="http://schemas.openxmlformats.org/officeDocument/2006/relationships/hyperlink" Target="https://www.wah.or.kr:444/board/boardView.asp?page=1&amp;brd_sn=5&amp;brd_idx=1019" TargetMode="External"></Relationship><Relationship Id="rId8" Type="http://schemas.openxmlformats.org/officeDocument/2006/relationships/hyperlink" Target="https://www.wah.or.kr:444/board/boardView.asp?page=2&amp;brd_sn=4&amp;brd_idx=741" TargetMode="External"></Relationship><Relationship Id="rId9" Type="http://schemas.openxmlformats.org/officeDocument/2006/relationships/slideLayout" Target="../slideLayouts/slideLayout56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21508818706719.png"></Relationship><Relationship Id="rId3" Type="http://schemas.openxmlformats.org/officeDocument/2006/relationships/slideLayout" Target="../slideLayouts/slideLayout56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550888808274.jpeg"></Relationship><Relationship Id="rId3" Type="http://schemas.openxmlformats.org/officeDocument/2006/relationships/slideLayout" Target="../slideLayouts/slideLayout5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4518549856452.png"></Relationship><Relationship Id="rId3" Type="http://schemas.openxmlformats.org/officeDocument/2006/relationships/hyperlink" Target="https://ko.wikipedia.org/w/index.php?title=%EC%8A%A4%ED%83%9D_%EC%9D%B5%EC%8A%A4%EC%B2%B4%EC%9D%B8%EC%A7%80_%EB%84%A4%ED%8A%B8%EC%9B%8C%ED%81%AC&amp;action=edit&amp;redlink=1" TargetMode="External"></Relationship><Relationship Id="rId4" Type="http://schemas.openxmlformats.org/officeDocument/2006/relationships/hyperlink" Target="https://ko.wikipedia.org/wiki/%EC%9B%B9%EC%82%AC%EC%9D%B4%ED%8A%B8" TargetMode="External"></Relationship><Relationship Id="rId5" Type="http://schemas.openxmlformats.org/officeDocument/2006/relationships/hyperlink" Target="https://ko.wikipedia.org/wiki/%EC%8A%A4%ED%83%9D_%EC%98%A4%EB%B2%84%ED%94%8C%EB%A1%9C_(%EC%9B%B9%EC%82%AC%EC%9D%B4%ED%8A%B8)#cite_note-Legal-5" TargetMode="External"></Relationship><Relationship Id="rId6" Type="http://schemas.openxmlformats.org/officeDocument/2006/relationships/hyperlink" Target="https://ko.wikipedia.org/wiki/%EC%8A%A4%ED%83%9D_%EC%98%A4%EB%B2%84%ED%94%8C%EB%A1%9C_(%EC%9B%B9%EC%82%AC%EC%9D%B4%ED%8A%B8)#cite_note-stackapps_legal-6" TargetMode="External"></Relationship><Relationship Id="rId7" Type="http://schemas.openxmlformats.org/officeDocument/2006/relationships/hyperlink" Target="https://ko.wikipedia.org/w/index.php?title=%EC%A0%9C%ED%94%84_%EC%95%B3%EC%9A%B0%EB%93%9C&amp;action=edit&amp;redlink=1" TargetMode="External"></Relationship><Relationship Id="rId8" Type="http://schemas.openxmlformats.org/officeDocument/2006/relationships/hyperlink" Target="https://ko.wikipedia.org/w/index.php?title=%EC%A1%B0%EC%97%98_%EC%8A%A4%ED%8F%B4%EC%8A%A4%ED%82%A4&amp;action=edit&amp;redlink=1" TargetMode="External"></Relationship><Relationship Id="rId9" Type="http://schemas.openxmlformats.org/officeDocument/2006/relationships/hyperlink" Target="https://ko.wikipedia.org/wiki/%EC%8A%A4%ED%83%9D_%EC%98%A4%EB%B2%84%ED%94%8C%EB%A1%9C_(%EC%9B%B9%EC%82%AC%EC%9D%B4%ED%8A%B8)#cite_note-introducing-7" TargetMode="External"></Relationship><Relationship Id="rId10" Type="http://schemas.openxmlformats.org/officeDocument/2006/relationships/hyperlink" Target="https://ko.wikipedia.org/wiki/%EC%8A%A4%ED%83%9D_%EC%98%A4%EB%B2%84%ED%94%8C%EB%A1%9C_(%EC%9B%B9%EC%82%AC%EC%9D%B4%ED%8A%B8)#cite_note-8" TargetMode="External"></Relationship><Relationship Id="rId11" Type="http://schemas.openxmlformats.org/officeDocument/2006/relationships/hyperlink" Target="https://ko.wikipedia.org/w/index.php?title=%EC%97%91%EC%8A%A4%ED%8D%BC%EC%B8%A0-%EC%9D%B5%EC%8A%A4%EC%B2%B4%EC%9D%B8%EC%A7%80&amp;action=edit&amp;redlink=1" TargetMode="External"></Relationship><Relationship Id="rId12" Type="http://schemas.openxmlformats.org/officeDocument/2006/relationships/hyperlink" Target="https://ko.wikipedia.org/wiki/%EC%8A%A4%ED%83%9D_%EC%98%A4%EB%B2%84%ED%94%8C%EB%A1%9C_(%EC%9B%B9%EC%82%AC%EC%9D%B4%ED%8A%B8)#cite_note-help_name-9" TargetMode="External"></Relationship><Relationship Id="rId13" Type="http://schemas.openxmlformats.org/officeDocument/2006/relationships/hyperlink" Target="https://insights.stackoverflow.com/survey/2021" TargetMode="External"></Relationship><Relationship Id="rId14" Type="http://schemas.openxmlformats.org/officeDocument/2006/relationships/hyperlink" Target="https://ko.wikipedia.org/w/index.php?title=%EC%8A%A4%ED%83%9D_%EC%9D%B5%EC%8A%A4%EC%B2%B4%EC%9D%B8%EC%A7%80_%EB%84%A4%ED%8A%B8%EC%9B%8C%ED%81%AC&amp;action=edit&amp;redlink=1" TargetMode="External"></Relationship><Relationship Id="rId15" Type="http://schemas.openxmlformats.org/officeDocument/2006/relationships/hyperlink" Target="https://ko.wikipedia.org/wiki/%EC%9B%B9%EC%82%AC%EC%9D%B4%ED%8A%B8" TargetMode="External"></Relationship><Relationship Id="rId16" Type="http://schemas.openxmlformats.org/officeDocument/2006/relationships/hyperlink" Target="https://ko.wikipedia.org/wiki/%EC%8A%A4%ED%83%9D_%EC%98%A4%EB%B2%84%ED%94%8C%EB%A1%9C_(%EC%9B%B9%EC%82%AC%EC%9D%B4%ED%8A%B8)#cite_note-Legal-5" TargetMode="External"></Relationship><Relationship Id="rId17" Type="http://schemas.openxmlformats.org/officeDocument/2006/relationships/hyperlink" Target="https://ko.wikipedia.org/wiki/%EC%8A%A4%ED%83%9D_%EC%98%A4%EB%B2%84%ED%94%8C%EB%A1%9C_(%EC%9B%B9%EC%82%AC%EC%9D%B4%ED%8A%B8)#cite_note-stackapps_legal-6" TargetMode="External"></Relationship><Relationship Id="rId18" Type="http://schemas.openxmlformats.org/officeDocument/2006/relationships/hyperlink" Target="https://ko.wikipedia.org/w/index.php?title=%EC%A0%9C%ED%94%84_%EC%95%B3%EC%9A%B0%EB%93%9C&amp;action=edit&amp;redlink=1" TargetMode="External"></Relationship><Relationship Id="rId19" Type="http://schemas.openxmlformats.org/officeDocument/2006/relationships/hyperlink" Target="https://ko.wikipedia.org/w/index.php?title=%EC%A1%B0%EC%97%98_%EC%8A%A4%ED%8F%B4%EC%8A%A4%ED%82%A4&amp;action=edit&amp;redlink=1" TargetMode="External"></Relationship><Relationship Id="rId20" Type="http://schemas.openxmlformats.org/officeDocument/2006/relationships/hyperlink" Target="https://ko.wikipedia.org/wiki/%EC%8A%A4%ED%83%9D_%EC%98%A4%EB%B2%84%ED%94%8C%EB%A1%9C_(%EC%9B%B9%EC%82%AC%EC%9D%B4%ED%8A%B8)#cite_note-introducing-7" TargetMode="External"></Relationship><Relationship Id="rId21" Type="http://schemas.openxmlformats.org/officeDocument/2006/relationships/hyperlink" Target="https://ko.wikipedia.org/wiki/%EC%8A%A4%ED%83%9D_%EC%98%A4%EB%B2%84%ED%94%8C%EB%A1%9C_(%EC%9B%B9%EC%82%AC%EC%9D%B4%ED%8A%B8)#cite_note-8" TargetMode="External"></Relationship><Relationship Id="rId22" Type="http://schemas.openxmlformats.org/officeDocument/2006/relationships/hyperlink" Target="https://ko.wikipedia.org/w/index.php?title=%EC%97%91%EC%8A%A4%ED%8D%BC%EC%B8%A0-%EC%9D%B5%EC%8A%A4%EC%B2%B4%EC%9D%B8%EC%A7%80&amp;action=edit&amp;redlink=1" TargetMode="External"></Relationship><Relationship Id="rId23" Type="http://schemas.openxmlformats.org/officeDocument/2006/relationships/hyperlink" Target="https://ko.wikipedia.org/wiki/%EC%8A%A4%ED%83%9D_%EC%98%A4%EB%B2%84%ED%94%8C%EB%A1%9C_(%EC%9B%B9%EC%82%AC%EC%9D%B4%ED%8A%B8)#cite_note-help_name-9" TargetMode="External"></Relationship><Relationship Id="rId24" Type="http://schemas.openxmlformats.org/officeDocument/2006/relationships/hyperlink" Target="https://insights.stackoverflow.com/survey/2021" TargetMode="External"></Relationship><Relationship Id="rId25" Type="http://schemas.openxmlformats.org/officeDocument/2006/relationships/hyperlink" Target="https://insights.stackoverflow.com/survey/2021" TargetMode="External"></Relationship><Relationship Id="rId26" Type="http://schemas.openxmlformats.org/officeDocument/2006/relationships/hyperlink" Target="https://insights.stackoverflow.com/survey/2021" TargetMode="External"></Relationship><Relationship Id="rId27" Type="http://schemas.openxmlformats.org/officeDocument/2006/relationships/hyperlink" Target="https://insights.stackoverflow.com/survey/2021" TargetMode="External"></Relationship><Relationship Id="rId28" Type="http://schemas.openxmlformats.org/officeDocument/2006/relationships/hyperlink" Target="https://insights.stackoverflow.com/survey/2021" TargetMode="External"></Relationship><Relationship Id="rId29" Type="http://schemas.openxmlformats.org/officeDocument/2006/relationships/hyperlink" Target="https://insights.stackoverflow.com/survey/2021" TargetMode="External"></Relationship><Relationship Id="rId30" Type="http://schemas.openxmlformats.org/officeDocument/2006/relationships/hyperlink" Target="https://insights.stackoverflow.com/survey/2021" TargetMode="External"></Relationship><Relationship Id="rId31" Type="http://schemas.openxmlformats.org/officeDocument/2006/relationships/slideLayout" Target="../slideLayouts/slideLayout59.xml"></Relationship></Relationships>
</file>

<file path=ppt/slides/_rels/slide28.xml.rels><?xml version="1.0" encoding="UTF-8"?>
<Relationships xmlns="http://schemas.openxmlformats.org/package/2006/relationships"><Relationship Id="rId5" Type="http://schemas.openxmlformats.org/officeDocument/2006/relationships/image" Target="../media/fImage2843703517593.png"></Relationship><Relationship Id="rId6" Type="http://schemas.openxmlformats.org/officeDocument/2006/relationships/hyperlink" Target="https://youtu.be/kjSZ7JKVdbQ" TargetMode="External"></Relationship><Relationship Id="rId7" Type="http://schemas.openxmlformats.org/officeDocument/2006/relationships/image" Target="../media/fImage8845617195.png"></Relationship><Relationship Id="rId8" Type="http://schemas.openxmlformats.org/officeDocument/2006/relationships/hyperlink" Target="https://youtu.be/kjSZ7JKVdbQ" TargetMode="External"></Relationship><Relationship Id="rId9" Type="http://schemas.openxmlformats.org/officeDocument/2006/relationships/hyperlink" Target="https://youtu.be/kjSZ7JKVdbQ" TargetMode="External"></Relationship><Relationship Id="rId10" Type="http://schemas.openxmlformats.org/officeDocument/2006/relationships/hyperlink" Target="https://youtu.be/kjSZ7JKVdbQ" TargetMode="External"></Relationship><Relationship Id="rId11" Type="http://schemas.openxmlformats.org/officeDocument/2006/relationships/slideLayout" Target="../slideLayouts/slideLayout56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fImage103462411784101.png"></Relationship><Relationship Id="rId4" Type="http://schemas.openxmlformats.org/officeDocument/2006/relationships/hyperlink" Target="https://www.google.co.kr/chrome/" TargetMode="External"></Relationship><Relationship Id="rId5" Type="http://schemas.openxmlformats.org/officeDocument/2006/relationships/hyperlink" Target="https://www.google.co.kr/chrome/" TargetMode="External"></Relationship><Relationship Id="rId6" Type="http://schemas.openxmlformats.org/officeDocument/2006/relationships/image" Target="../media/fImage155309233612.png"></Relationship><Relationship Id="rId7" Type="http://schemas.openxmlformats.org/officeDocument/2006/relationships/hyperlink" Target="https://www.google.com/chrome/" TargetMode="External"></Relationship><Relationship Id="rId8" Type="http://schemas.openxmlformats.org/officeDocument/2006/relationships/hyperlink" Target="https://www.google.co.kr/chrome/" TargetMode="External"></Relationship><Relationship Id="rId9" Type="http://schemas.openxmlformats.org/officeDocument/2006/relationships/hyperlink" Target="https://www.google.com/chrome/" TargetMode="External"></Relationship><Relationship Id="rId10" Type="http://schemas.openxmlformats.org/officeDocument/2006/relationships/slideLayout" Target="../slideLayouts/slideLayout5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hyperlink" Target="https://github.com/fortuna1004/PCUNIV.git" TargetMode="External"></Relationship><Relationship Id="rId4" Type="http://schemas.openxmlformats.org/officeDocument/2006/relationships/image" Target="../media/fImage4285029154301.png"></Relationship><Relationship Id="rId5" Type="http://schemas.openxmlformats.org/officeDocument/2006/relationships/hyperlink" Target="https://github.com/fortuna1004/PCUNIV.git" TargetMode="External"></Relationship><Relationship Id="rId6" Type="http://schemas.openxmlformats.org/officeDocument/2006/relationships/hyperlink" Target="https://github.com/fortuna1004/PCUNIV.git" TargetMode="External"></Relationship><Relationship Id="rId7" Type="http://schemas.openxmlformats.org/officeDocument/2006/relationships/slideLayout" Target="../slideLayouts/slideLayout56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4704410799965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62050710692984.png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hyperlink" Target="https://www.git-scm.com/downloads" TargetMode="External"></Relationship><Relationship Id="rId3" Type="http://schemas.openxmlformats.org/officeDocument/2006/relationships/hyperlink" Target="https://github.com/" TargetMode="External"></Relationship><Relationship Id="rId4" Type="http://schemas.openxmlformats.org/officeDocument/2006/relationships/hyperlink" Target="https://www.git-scm.com/downloads" TargetMode="External"></Relationship><Relationship Id="rId5" Type="http://schemas.openxmlformats.org/officeDocument/2006/relationships/hyperlink" Target="https://github.com/" TargetMode="External"></Relationship><Relationship Id="rId6" Type="http://schemas.openxmlformats.org/officeDocument/2006/relationships/hyperlink" Target="https://github.com/fortuna1004/PCUNIV.git " TargetMode="External"></Relationship><Relationship Id="rId7" Type="http://schemas.openxmlformats.org/officeDocument/2006/relationships/slideLayout" Target="../slideLayouts/slideLayout56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1952298316505.png"></Relationship><Relationship Id="rId3" Type="http://schemas.openxmlformats.org/officeDocument/2006/relationships/image" Target="../media/fImage1094268447290.png"></Relationship><Relationship Id="rId4" Type="http://schemas.openxmlformats.org/officeDocument/2006/relationships/image" Target="../media/fImage930608438168.png"></Relationship><Relationship Id="rId5" Type="http://schemas.openxmlformats.org/officeDocument/2006/relationships/image" Target="../media/fImage2277448555372.png"></Relationship><Relationship Id="rId6" Type="http://schemas.openxmlformats.org/officeDocument/2006/relationships/image" Target="../media/fImage79268622186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2773510332594.png"></Relationship><Relationship Id="rId3" Type="http://schemas.openxmlformats.org/officeDocument/2006/relationships/image" Target="../media/fImage3366010321339.png"></Relationship><Relationship Id="rId4" Type="http://schemas.openxmlformats.org/officeDocument/2006/relationships/image" Target="../media/fImage3386410436661.png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728359087503.png"></Relationship><Relationship Id="rId3" Type="http://schemas.openxmlformats.org/officeDocument/2006/relationships/image" Target="../media/fImage1412318957146.png"></Relationship><Relationship Id="rId4" Type="http://schemas.openxmlformats.org/officeDocument/2006/relationships/image" Target="../media/fImage781528686313.png"></Relationship><Relationship Id="rId5" Type="http://schemas.openxmlformats.org/officeDocument/2006/relationships/image" Target="../media/fImage611028672853.png"></Relationship><Relationship Id="rId6" Type="http://schemas.openxmlformats.org/officeDocument/2006/relationships/image" Target="../media/fImage255868882406.png"></Relationship><Relationship Id="rId7" Type="http://schemas.openxmlformats.org/officeDocument/2006/relationships/image" Target="../media/fImage549379071904.png"></Relationship><Relationship Id="rId8" Type="http://schemas.openxmlformats.org/officeDocument/2006/relationships/image" Target="../media/fImage653178706706.png"></Relationship><Relationship Id="rId9" Type="http://schemas.openxmlformats.org/officeDocument/2006/relationships/image" Target="../media/fImage631318747068.png"></Relationship><Relationship Id="rId10" Type="http://schemas.openxmlformats.org/officeDocument/2006/relationships/image" Target="../media/fImage1001898824619.png"></Relationship><Relationship Id="rId11" Type="http://schemas.openxmlformats.org/officeDocument/2006/relationships/slideLayout" Target="../slideLayouts/slideLayout5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28718610491338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7749871799246.png"></Relationship><Relationship Id="rId3" Type="http://schemas.openxmlformats.org/officeDocument/2006/relationships/slideLayout" Target="../slideLayouts/slideLayout8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5917812611632.png"></Relationship><Relationship Id="rId3" Type="http://schemas.openxmlformats.org/officeDocument/2006/relationships/image" Target="../media/fImage36284731755.png"></Relationship><Relationship Id="rId4" Type="http://schemas.openxmlformats.org/officeDocument/2006/relationships/hyperlink" Target="https://www.powermockup.com/" TargetMode="External"></Relationship><Relationship Id="rId5" Type="http://schemas.openxmlformats.org/officeDocument/2006/relationships/image" Target="../media/fImage173248732835.png"></Relationship><Relationship Id="rId6" Type="http://schemas.openxmlformats.org/officeDocument/2006/relationships/hyperlink" Target="https://balsamiq.com/" TargetMode="External"></Relationship><Relationship Id="rId7" Type="http://schemas.openxmlformats.org/officeDocument/2006/relationships/image" Target="../media/fImage1214767331633.png"></Relationship><Relationship Id="rId8" Type="http://schemas.openxmlformats.org/officeDocument/2006/relationships/hyperlink" Target="https://www.microsoft.com/ko-kr/microsoft-365/powerpoint" TargetMode="External"></Relationship><Relationship Id="rId9" Type="http://schemas.openxmlformats.org/officeDocument/2006/relationships/image" Target="../media/fImage40247345892.png"></Relationship><Relationship Id="rId10" Type="http://schemas.openxmlformats.org/officeDocument/2006/relationships/hyperlink" Target="https://ovenapp.io/" TargetMode="External"></Relationship><Relationship Id="rId11" Type="http://schemas.openxmlformats.org/officeDocument/2006/relationships/image" Target="../media/fImage1768210474743.png"></Relationship><Relationship Id="rId12" Type="http://schemas.openxmlformats.org/officeDocument/2006/relationships/hyperlink" Target="https://www.powermockup.com/" TargetMode="External"></Relationship><Relationship Id="rId13" Type="http://schemas.openxmlformats.org/officeDocument/2006/relationships/hyperlink" Target="https://balsamiq.com/" TargetMode="External"></Relationship><Relationship Id="rId14" Type="http://schemas.openxmlformats.org/officeDocument/2006/relationships/hyperlink" Target="https://www.microsoft.com/ko-kr/microsoft-365/powerpoint" TargetMode="External"></Relationship><Relationship Id="rId15" Type="http://schemas.openxmlformats.org/officeDocument/2006/relationships/hyperlink" Target="https://ovenapp.io/" TargetMode="External"></Relationship><Relationship Id="rId16" Type="http://schemas.openxmlformats.org/officeDocument/2006/relationships/hyperlink" Target="https://www.axure.com/" TargetMode="External"></Relationship><Relationship Id="rId17" Type="http://schemas.openxmlformats.org/officeDocument/2006/relationships/hyperlink" Target="https://www.powermockup.com/" TargetMode="External"></Relationship><Relationship Id="rId18" Type="http://schemas.openxmlformats.org/officeDocument/2006/relationships/hyperlink" Target="https://balsamiq.com/" TargetMode="External"></Relationship><Relationship Id="rId19" Type="http://schemas.openxmlformats.org/officeDocument/2006/relationships/hyperlink" Target="https://www.microsoft.com/ko-kr/microsoft-365/powerpoint" TargetMode="External"></Relationship><Relationship Id="rId20" Type="http://schemas.openxmlformats.org/officeDocument/2006/relationships/hyperlink" Target="https://ovenapp.io/" TargetMode="External"></Relationship><Relationship Id="rId21" Type="http://schemas.openxmlformats.org/officeDocument/2006/relationships/hyperlink" Target="https://www.axure.com/" TargetMode="External"></Relationship><Relationship Id="rId22" Type="http://schemas.openxmlformats.org/officeDocument/2006/relationships/hyperlink" Target="https://www.powermockup.com/" TargetMode="External"></Relationship><Relationship Id="rId23" Type="http://schemas.openxmlformats.org/officeDocument/2006/relationships/hyperlink" Target="https://balsamiq.com/" TargetMode="External"></Relationship><Relationship Id="rId24" Type="http://schemas.openxmlformats.org/officeDocument/2006/relationships/hyperlink" Target="https://www.microsoft.com/ko-kr/microsoft-365/powerpoint" TargetMode="External"></Relationship><Relationship Id="rId25" Type="http://schemas.openxmlformats.org/officeDocument/2006/relationships/hyperlink" Target="https://ovenapp.io/" TargetMode="External"></Relationship><Relationship Id="rId26" Type="http://schemas.openxmlformats.org/officeDocument/2006/relationships/hyperlink" Target="https://www.axure.com/" TargetMode="External"></Relationship><Relationship Id="rId27" Type="http://schemas.openxmlformats.org/officeDocument/2006/relationships/hyperlink" Target="https://www.powermockup.com/" TargetMode="External"></Relationship><Relationship Id="rId28" Type="http://schemas.openxmlformats.org/officeDocument/2006/relationships/hyperlink" Target="https://balsamiq.com/" TargetMode="External"></Relationship><Relationship Id="rId29" Type="http://schemas.openxmlformats.org/officeDocument/2006/relationships/hyperlink" Target="https://www.microsoft.com/ko-kr/microsoft-365/powerpoint" TargetMode="External"></Relationship><Relationship Id="rId30" Type="http://schemas.openxmlformats.org/officeDocument/2006/relationships/hyperlink" Target="https://ovenapp.io/" TargetMode="External"></Relationship><Relationship Id="rId31" Type="http://schemas.openxmlformats.org/officeDocument/2006/relationships/hyperlink" Target="https://www.axure.com/" TargetMode="External"></Relationship><Relationship Id="rId32" Type="http://schemas.openxmlformats.org/officeDocument/2006/relationships/hyperlink" Target="https://www.powermockup.com/" TargetMode="External"></Relationship><Relationship Id="rId33" Type="http://schemas.openxmlformats.org/officeDocument/2006/relationships/hyperlink" Target="https://balsamiq.com/" TargetMode="External"></Relationship><Relationship Id="rId34" Type="http://schemas.openxmlformats.org/officeDocument/2006/relationships/hyperlink" Target="https://www.microsoft.com/ko-kr/microsoft-365/powerpoint" TargetMode="External"></Relationship><Relationship Id="rId35" Type="http://schemas.openxmlformats.org/officeDocument/2006/relationships/hyperlink" Target="https://ovenapp.io/" TargetMode="External"></Relationship><Relationship Id="rId36" Type="http://schemas.openxmlformats.org/officeDocument/2006/relationships/hyperlink" Target="https://www.axure.com/" TargetMode="External"></Relationship><Relationship Id="rId37" Type="http://schemas.openxmlformats.org/officeDocument/2006/relationships/hyperlink" Target="https://www.powermockup.com/" TargetMode="External"></Relationship><Relationship Id="rId38" Type="http://schemas.openxmlformats.org/officeDocument/2006/relationships/hyperlink" Target="https://balsamiq.com/" TargetMode="External"></Relationship><Relationship Id="rId39" Type="http://schemas.openxmlformats.org/officeDocument/2006/relationships/hyperlink" Target="https://www.microsoft.com/ko-kr/microsoft-365/powerpoint" TargetMode="External"></Relationship><Relationship Id="rId40" Type="http://schemas.openxmlformats.org/officeDocument/2006/relationships/hyperlink" Target="https://ovenapp.io/" TargetMode="External"></Relationship><Relationship Id="rId41" Type="http://schemas.openxmlformats.org/officeDocument/2006/relationships/hyperlink" Target="https://www.axure.com/" TargetMode="External"></Relationship><Relationship Id="rId42" Type="http://schemas.openxmlformats.org/officeDocument/2006/relationships/hyperlink" Target="https://www.powermockup.com/" TargetMode="External"></Relationship><Relationship Id="rId43" Type="http://schemas.openxmlformats.org/officeDocument/2006/relationships/hyperlink" Target="https://balsamiq.com/" TargetMode="External"></Relationship><Relationship Id="rId44" Type="http://schemas.openxmlformats.org/officeDocument/2006/relationships/hyperlink" Target="https://www.microsoft.com/ko-kr/microsoft-365/powerpoint" TargetMode="External"></Relationship><Relationship Id="rId45" Type="http://schemas.openxmlformats.org/officeDocument/2006/relationships/hyperlink" Target="https://ovenapp.io/" TargetMode="External"></Relationship><Relationship Id="rId46" Type="http://schemas.openxmlformats.org/officeDocument/2006/relationships/hyperlink" Target="https://www.axure.com/" TargetMode="External"></Relationship><Relationship Id="rId47" Type="http://schemas.openxmlformats.org/officeDocument/2006/relationships/hyperlink" Target="https://www.powermockup.com/" TargetMode="External"></Relationship><Relationship Id="rId48" Type="http://schemas.openxmlformats.org/officeDocument/2006/relationships/hyperlink" Target="https://balsamiq.com/" TargetMode="External"></Relationship><Relationship Id="rId49" Type="http://schemas.openxmlformats.org/officeDocument/2006/relationships/hyperlink" Target="https://www.microsoft.com/ko-kr/microsoft-365/powerpoint" TargetMode="External"></Relationship><Relationship Id="rId50" Type="http://schemas.openxmlformats.org/officeDocument/2006/relationships/hyperlink" Target="https://ovenapp.io/" TargetMode="External"></Relationship><Relationship Id="rId51" Type="http://schemas.openxmlformats.org/officeDocument/2006/relationships/hyperlink" Target="https://www.axure.com/" TargetMode="External"></Relationship><Relationship Id="rId52" Type="http://schemas.openxmlformats.org/officeDocument/2006/relationships/slideLayout" Target="../slideLayouts/slideLayout5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1393355466680.png"></Relationship><Relationship Id="rId3" Type="http://schemas.openxmlformats.org/officeDocument/2006/relationships/image" Target="../media/fImage267634232186.png"></Relationship><Relationship Id="rId4" Type="http://schemas.openxmlformats.org/officeDocument/2006/relationships/hyperlink" Target="https://www.sketch.com/" TargetMode="External"></Relationship><Relationship Id="rId5" Type="http://schemas.openxmlformats.org/officeDocument/2006/relationships/image" Target="../media/fImage86504248179.png"></Relationship><Relationship Id="rId6" Type="http://schemas.openxmlformats.org/officeDocument/2006/relationships/hyperlink" Target="https://www.adobe.com/kr/products/photoshop.html" TargetMode="External"></Relationship><Relationship Id="rId7" Type="http://schemas.openxmlformats.org/officeDocument/2006/relationships/image" Target="../media/fImage76914259809.png"></Relationship><Relationship Id="rId8" Type="http://schemas.openxmlformats.org/officeDocument/2006/relationships/hyperlink" Target="https://www.adobe.com/kr/products/illustrator.html" TargetMode="External"></Relationship><Relationship Id="rId9" Type="http://schemas.openxmlformats.org/officeDocument/2006/relationships/image" Target="../media/fImage105894269792.png"></Relationship><Relationship Id="rId10" Type="http://schemas.openxmlformats.org/officeDocument/2006/relationships/hyperlink" Target="https://www.adobe.com/kr/products/xd.html" TargetMode="External"></Relationship><Relationship Id="rId11" Type="http://schemas.openxmlformats.org/officeDocument/2006/relationships/image" Target="../media/fImage241474302551.png"></Relationship><Relationship Id="rId12" Type="http://schemas.openxmlformats.org/officeDocument/2006/relationships/hyperlink" Target="https://www.figma.com/" TargetMode="External"></Relationship><Relationship Id="rId13" Type="http://schemas.openxmlformats.org/officeDocument/2006/relationships/hyperlink" Target="https://www.sketch.com/" TargetMode="External"></Relationship><Relationship Id="rId14" Type="http://schemas.openxmlformats.org/officeDocument/2006/relationships/hyperlink" Target="https://www.adobe.com/kr/products/photoshop.html" TargetMode="External"></Relationship><Relationship Id="rId15" Type="http://schemas.openxmlformats.org/officeDocument/2006/relationships/hyperlink" Target="https://www.adobe.com/kr/products/illustrator.html" TargetMode="External"></Relationship><Relationship Id="rId16" Type="http://schemas.openxmlformats.org/officeDocument/2006/relationships/hyperlink" Target="https://www.adobe.com/kr/products/xd.html" TargetMode="External"></Relationship><Relationship Id="rId17" Type="http://schemas.openxmlformats.org/officeDocument/2006/relationships/hyperlink" Target="https://www.figma.com/" TargetMode="External"></Relationship><Relationship Id="rId18" Type="http://schemas.openxmlformats.org/officeDocument/2006/relationships/hyperlink" Target="https://www.sketch.com/" TargetMode="External"></Relationship><Relationship Id="rId19" Type="http://schemas.openxmlformats.org/officeDocument/2006/relationships/hyperlink" Target="https://www.adobe.com/kr/products/photoshop.html" TargetMode="External"></Relationship><Relationship Id="rId20" Type="http://schemas.openxmlformats.org/officeDocument/2006/relationships/hyperlink" Target="https://www.adobe.com/kr/products/illustrator.html" TargetMode="External"></Relationship><Relationship Id="rId21" Type="http://schemas.openxmlformats.org/officeDocument/2006/relationships/hyperlink" Target="https://www.adobe.com/kr/products/xd.html" TargetMode="External"></Relationship><Relationship Id="rId22" Type="http://schemas.openxmlformats.org/officeDocument/2006/relationships/hyperlink" Target="https://www.figma.com/" TargetMode="External"></Relationship><Relationship Id="rId23" Type="http://schemas.openxmlformats.org/officeDocument/2006/relationships/hyperlink" Target="https://www.sketch.com/" TargetMode="External"></Relationship><Relationship Id="rId24" Type="http://schemas.openxmlformats.org/officeDocument/2006/relationships/hyperlink" Target="https://www.adobe.com/kr/products/photoshop.html" TargetMode="External"></Relationship><Relationship Id="rId25" Type="http://schemas.openxmlformats.org/officeDocument/2006/relationships/hyperlink" Target="https://www.adobe.com/kr/products/illustrator.html" TargetMode="External"></Relationship><Relationship Id="rId26" Type="http://schemas.openxmlformats.org/officeDocument/2006/relationships/hyperlink" Target="https://www.adobe.com/kr/products/xd.html" TargetMode="External"></Relationship><Relationship Id="rId27" Type="http://schemas.openxmlformats.org/officeDocument/2006/relationships/hyperlink" Target="https://www.figma.com/" TargetMode="External"></Relationship><Relationship Id="rId28" Type="http://schemas.openxmlformats.org/officeDocument/2006/relationships/hyperlink" Target="https://www.sketch.com/" TargetMode="External"></Relationship><Relationship Id="rId29" Type="http://schemas.openxmlformats.org/officeDocument/2006/relationships/hyperlink" Target="https://www.adobe.com/kr/products/photoshop.html" TargetMode="External"></Relationship><Relationship Id="rId30" Type="http://schemas.openxmlformats.org/officeDocument/2006/relationships/hyperlink" Target="https://www.adobe.com/kr/products/illustrator.html" TargetMode="External"></Relationship><Relationship Id="rId31" Type="http://schemas.openxmlformats.org/officeDocument/2006/relationships/hyperlink" Target="https://www.adobe.com/kr/products/xd.html" TargetMode="External"></Relationship><Relationship Id="rId32" Type="http://schemas.openxmlformats.org/officeDocument/2006/relationships/hyperlink" Target="https://www.figma.com/" TargetMode="External"></Relationship><Relationship Id="rId33" Type="http://schemas.openxmlformats.org/officeDocument/2006/relationships/hyperlink" Target="https://www.sketch.com/" TargetMode="External"></Relationship><Relationship Id="rId34" Type="http://schemas.openxmlformats.org/officeDocument/2006/relationships/hyperlink" Target="https://www.adobe.com/kr/products/photoshop.html" TargetMode="External"></Relationship><Relationship Id="rId35" Type="http://schemas.openxmlformats.org/officeDocument/2006/relationships/hyperlink" Target="https://www.adobe.com/kr/products/illustrator.html" TargetMode="External"></Relationship><Relationship Id="rId36" Type="http://schemas.openxmlformats.org/officeDocument/2006/relationships/hyperlink" Target="https://www.adobe.com/kr/products/xd.html" TargetMode="External"></Relationship><Relationship Id="rId37" Type="http://schemas.openxmlformats.org/officeDocument/2006/relationships/hyperlink" Target="https://www.figma.com/" TargetMode="External"></Relationship><Relationship Id="rId38" Type="http://schemas.openxmlformats.org/officeDocument/2006/relationships/hyperlink" Target="https://www.sketch.com/" TargetMode="External"></Relationship><Relationship Id="rId39" Type="http://schemas.openxmlformats.org/officeDocument/2006/relationships/hyperlink" Target="https://www.adobe.com/kr/products/photoshop.html" TargetMode="External"></Relationship><Relationship Id="rId40" Type="http://schemas.openxmlformats.org/officeDocument/2006/relationships/hyperlink" Target="https://www.adobe.com/kr/products/illustrator.html" TargetMode="External"></Relationship><Relationship Id="rId41" Type="http://schemas.openxmlformats.org/officeDocument/2006/relationships/hyperlink" Target="https://www.adobe.com/kr/products/xd.html" TargetMode="External"></Relationship><Relationship Id="rId42" Type="http://schemas.openxmlformats.org/officeDocument/2006/relationships/hyperlink" Target="https://www.figma.com/" TargetMode="External"></Relationship><Relationship Id="rId43" Type="http://schemas.openxmlformats.org/officeDocument/2006/relationships/hyperlink" Target="https://www.sketch.com/" TargetMode="External"></Relationship><Relationship Id="rId44" Type="http://schemas.openxmlformats.org/officeDocument/2006/relationships/hyperlink" Target="https://www.adobe.com/kr/products/photoshop.html" TargetMode="External"></Relationship><Relationship Id="rId45" Type="http://schemas.openxmlformats.org/officeDocument/2006/relationships/hyperlink" Target="https://www.adobe.com/kr/products/illustrator.html" TargetMode="External"></Relationship><Relationship Id="rId46" Type="http://schemas.openxmlformats.org/officeDocument/2006/relationships/hyperlink" Target="https://www.adobe.com/kr/products/xd.html" TargetMode="External"></Relationship><Relationship Id="rId47" Type="http://schemas.openxmlformats.org/officeDocument/2006/relationships/hyperlink" Target="https://www.figma.com/" TargetMode="External"></Relationship><Relationship Id="rId48" Type="http://schemas.openxmlformats.org/officeDocument/2006/relationships/slideLayout" Target="../slideLayouts/slideLayout56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400914716652.png"></Relationship><Relationship Id="rId6" Type="http://schemas.openxmlformats.org/officeDocument/2006/relationships/image" Target="../media/fImage11637699069976.png"></Relationship><Relationship Id="rId7" Type="http://schemas.openxmlformats.org/officeDocument/2006/relationships/image" Target="../media/fImage197933729713.png"></Relationship><Relationship Id="rId8" Type="http://schemas.openxmlformats.org/officeDocument/2006/relationships/hyperlink" Target="https://www.jetbrains.com/ko-kr/idea/" TargetMode="External"></Relationship><Relationship Id="rId9" Type="http://schemas.openxmlformats.org/officeDocument/2006/relationships/image" Target="../media/fImage354287309075.png"></Relationship><Relationship Id="rId10" Type="http://schemas.openxmlformats.org/officeDocument/2006/relationships/hyperlink" Target="https://www.eclipse.org/downloads/" TargetMode="External"></Relationship><Relationship Id="rId11" Type="http://schemas.openxmlformats.org/officeDocument/2006/relationships/image" Target="../media/fImage103027327850.png"></Relationship><Relationship Id="rId12" Type="http://schemas.openxmlformats.org/officeDocument/2006/relationships/hyperlink" Target="https://www.eclipse.org/downloads/" TargetMode="External"></Relationship><Relationship Id="rId13" Type="http://schemas.openxmlformats.org/officeDocument/2006/relationships/image" Target="../media/fImage835719077979.png"></Relationship><Relationship Id="rId14" Type="http://schemas.openxmlformats.org/officeDocument/2006/relationships/hyperlink" Target="https://www.jetbrains.com/" TargetMode="External"></Relationship><Relationship Id="rId15" Type="http://schemas.openxmlformats.org/officeDocument/2006/relationships/hyperlink" Target="https://www.jetbrains.com/ko-kr/idea/" TargetMode="External"></Relationship><Relationship Id="rId16" Type="http://schemas.openxmlformats.org/officeDocument/2006/relationships/hyperlink" Target="https://www.eclipse.org/downloads/" TargetMode="External"></Relationship><Relationship Id="rId17" Type="http://schemas.openxmlformats.org/officeDocument/2006/relationships/hyperlink" Target="https://www.eclipse.org/downloads/" TargetMode="External"></Relationship><Relationship Id="rId18" Type="http://schemas.openxmlformats.org/officeDocument/2006/relationships/hyperlink" Target="https://www.jetbrains.com/" TargetMode="External"></Relationship><Relationship Id="rId19" Type="http://schemas.openxmlformats.org/officeDocument/2006/relationships/hyperlink" Target="https://www.jetbrains.com/ko-kr/idea/" TargetMode="External"></Relationship><Relationship Id="rId20" Type="http://schemas.openxmlformats.org/officeDocument/2006/relationships/hyperlink" Target="https://www.eclipse.org/downloads/" TargetMode="External"></Relationship><Relationship Id="rId21" Type="http://schemas.openxmlformats.org/officeDocument/2006/relationships/hyperlink" Target="https://www.eclipse.org/downloads/" TargetMode="External"></Relationship><Relationship Id="rId22" Type="http://schemas.openxmlformats.org/officeDocument/2006/relationships/hyperlink" Target="https://www.jetbrains.com/" TargetMode="External"></Relationship><Relationship Id="rId23" Type="http://schemas.openxmlformats.org/officeDocument/2006/relationships/hyperlink" Target="https://www.jetbrains.com/ko-kr/idea/" TargetMode="External"></Relationship><Relationship Id="rId24" Type="http://schemas.openxmlformats.org/officeDocument/2006/relationships/hyperlink" Target="https://www.eclipse.org/downloads/" TargetMode="External"></Relationship><Relationship Id="rId25" Type="http://schemas.openxmlformats.org/officeDocument/2006/relationships/hyperlink" Target="https://www.eclipse.org/downloads/" TargetMode="External"></Relationship><Relationship Id="rId26" Type="http://schemas.openxmlformats.org/officeDocument/2006/relationships/hyperlink" Target="https://www.jetbrains.com/" TargetMode="External"></Relationship><Relationship Id="rId27" Type="http://schemas.openxmlformats.org/officeDocument/2006/relationships/hyperlink" Target="https://www.jetbrains.com/ko-kr/idea/" TargetMode="External"></Relationship><Relationship Id="rId28" Type="http://schemas.openxmlformats.org/officeDocument/2006/relationships/hyperlink" Target="https://www.eclipse.org/downloads/" TargetMode="External"></Relationship><Relationship Id="rId29" Type="http://schemas.openxmlformats.org/officeDocument/2006/relationships/hyperlink" Target="https://www.eclipse.org/downloads/" TargetMode="External"></Relationship><Relationship Id="rId30" Type="http://schemas.openxmlformats.org/officeDocument/2006/relationships/hyperlink" Target="https://www.jetbrains.com/" TargetMode="External"></Relationship><Relationship Id="rId31" Type="http://schemas.openxmlformats.org/officeDocument/2006/relationships/hyperlink" Target="https://www.jetbrains.com/ko-kr/idea/" TargetMode="External"></Relationship><Relationship Id="rId32" Type="http://schemas.openxmlformats.org/officeDocument/2006/relationships/hyperlink" Target="https://www.eclipse.org/downloads/" TargetMode="External"></Relationship><Relationship Id="rId33" Type="http://schemas.openxmlformats.org/officeDocument/2006/relationships/hyperlink" Target="https://www.eclipse.org/downloads/" TargetMode="External"></Relationship><Relationship Id="rId34" Type="http://schemas.openxmlformats.org/officeDocument/2006/relationships/hyperlink" Target="https://www.jetbrains.com/" TargetMode="External"></Relationship><Relationship Id="rId35" Type="http://schemas.openxmlformats.org/officeDocument/2006/relationships/hyperlink" Target="https://www.jetbrains.com/ko-kr/idea/" TargetMode="External"></Relationship><Relationship Id="rId36" Type="http://schemas.openxmlformats.org/officeDocument/2006/relationships/hyperlink" Target="https://www.eclipse.org/downloads/" TargetMode="External"></Relationship><Relationship Id="rId37" Type="http://schemas.openxmlformats.org/officeDocument/2006/relationships/hyperlink" Target="https://www.eclipse.org/downloads/" TargetMode="External"></Relationship><Relationship Id="rId38" Type="http://schemas.openxmlformats.org/officeDocument/2006/relationships/hyperlink" Target="https://www.jetbrains.com/" TargetMode="External"></Relationship><Relationship Id="rId39" Type="http://schemas.openxmlformats.org/officeDocument/2006/relationships/hyperlink" Target="https://www.jetbrains.com/ko-kr/idea/" TargetMode="External"></Relationship><Relationship Id="rId40" Type="http://schemas.openxmlformats.org/officeDocument/2006/relationships/hyperlink" Target="https://www.eclipse.org/downloads/" TargetMode="External"></Relationship><Relationship Id="rId41" Type="http://schemas.openxmlformats.org/officeDocument/2006/relationships/hyperlink" Target="https://www.eclipse.org/downloads/" TargetMode="External"></Relationship><Relationship Id="rId42" Type="http://schemas.openxmlformats.org/officeDocument/2006/relationships/hyperlink" Target="https://www.jetbrains.com/" TargetMode="External"></Relationship><Relationship Id="rId43" Type="http://schemas.openxmlformats.org/officeDocument/2006/relationships/slideLayout" Target="../slideLayouts/slideLayout56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5917812611632.png"></Relationship><Relationship Id="rId3" Type="http://schemas.openxmlformats.org/officeDocument/2006/relationships/image" Target="../media/fImage11393355466680.png"></Relationship><Relationship Id="rId4" Type="http://schemas.openxmlformats.org/officeDocument/2006/relationships/image" Target="../media/fImage14009147262761.png"></Relationship><Relationship Id="rId5" Type="http://schemas.openxmlformats.org/officeDocument/2006/relationships/image" Target="../media/fImage153279282241.png"></Relationship><Relationship Id="rId6" Type="http://schemas.openxmlformats.org/officeDocument/2006/relationships/image" Target="../media/fImage541729292957.png"></Relationship><Relationship Id="rId7" Type="http://schemas.openxmlformats.org/officeDocument/2006/relationships/image" Target="../media/fImage789729305569.png"></Relationship><Relationship Id="rId8" Type="http://schemas.openxmlformats.org/officeDocument/2006/relationships/image" Target="../media/fImage61573931623.png"></Relationship><Relationship Id="rId9" Type="http://schemas.openxmlformats.org/officeDocument/2006/relationships/image" Target="../media/fImage1307519405061.png"></Relationship><Relationship Id="rId10" Type="http://schemas.openxmlformats.org/officeDocument/2006/relationships/image" Target="../media/fImage809783844912.png"></Relationship><Relationship Id="rId11" Type="http://schemas.openxmlformats.org/officeDocument/2006/relationships/image" Target="../media/fImage57195904796.png"></Relationship><Relationship Id="rId12" Type="http://schemas.openxmlformats.org/officeDocument/2006/relationships/image" Target="../media/fImage179675919161.png"></Relationship><Relationship Id="rId13" Type="http://schemas.openxmlformats.org/officeDocument/2006/relationships/image" Target="../media/fImage268825922361.png"></Relationship><Relationship Id="rId14" Type="http://schemas.openxmlformats.org/officeDocument/2006/relationships/image" Target="../media/fImage197675945273.png"></Relationship><Relationship Id="rId15" Type="http://schemas.openxmlformats.org/officeDocument/2006/relationships/image" Target="../media/fImage66285955752.png"></Relationship><Relationship Id="rId16" Type="http://schemas.openxmlformats.org/officeDocument/2006/relationships/image" Target="../media/fImage136935968732.png"></Relationship><Relationship Id="rId17" Type="http://schemas.openxmlformats.org/officeDocument/2006/relationships/image" Target="../media/fImage418745977115.png"></Relationship><Relationship Id="rId18" Type="http://schemas.openxmlformats.org/officeDocument/2006/relationships/image" Target="../media/fImage963376084297.png"></Relationship><Relationship Id="rId19" Type="http://schemas.openxmlformats.org/officeDocument/2006/relationships/image" Target="../media/fImage4074060938.png"></Relationship><Relationship Id="rId20" Type="http://schemas.openxmlformats.org/officeDocument/2006/relationships/image" Target="../media/fImage771826113967.png"></Relationship><Relationship Id="rId21" Type="http://schemas.openxmlformats.org/officeDocument/2006/relationships/image" Target="../media/fImage512576153770.png"></Relationship><Relationship Id="rId22" Type="http://schemas.openxmlformats.org/officeDocument/2006/relationships/slideLayout" Target="../slideLayouts/slideLayout56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39331112558922.png"></Relationship><Relationship Id="rId3" Type="http://schemas.openxmlformats.org/officeDocument/2006/relationships/image" Target="../media/fImage13424913665553.png"></Relationship><Relationship Id="rId4" Type="http://schemas.openxmlformats.org/officeDocument/2006/relationships/image" Target="../media/fImage1332271368538.png"></Relationship><Relationship Id="rId5" Type="http://schemas.openxmlformats.org/officeDocument/2006/relationships/image" Target="../media/fImage10735813727720.png"></Relationship><Relationship Id="rId6" Type="http://schemas.openxmlformats.org/officeDocument/2006/relationships/slideLayout" Target="../slideLayouts/slideLayout56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>
            <a:off x="2988310" y="4011930"/>
            <a:ext cx="3168015" cy="4298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20210930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Dosun, Kim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19455" y="941705"/>
            <a:ext cx="7706360" cy="6762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800">
                <a:solidFill>
                  <a:srgbClr val="CE0025"/>
                </a:solidFill>
                <a:latin typeface="나눔고딕" charset="0"/>
                <a:ea typeface="나눔고딕" charset="0"/>
              </a:rPr>
              <a:t>풀스택 개발자를 위한 </a:t>
            </a:r>
            <a:r>
              <a:rPr sz="3800" b="1">
                <a:solidFill>
                  <a:srgbClr val="CE0025"/>
                </a:solidFill>
                <a:latin typeface="나눔고딕" charset="0"/>
                <a:ea typeface="나눔고딕" charset="0"/>
              </a:rPr>
              <a:t>웹퍼블리싱</a:t>
            </a:r>
            <a:endParaRPr lang="ko-KR" altLang="en-US" sz="3800" b="1">
              <a:solidFill>
                <a:srgbClr val="CE0025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99795" y="2047875"/>
            <a:ext cx="734631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4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Webpublishing For Fullstack Developer</a:t>
            </a:r>
            <a:endParaRPr lang="ko-KR" altLang="en-US" sz="14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과거와 현재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57" name="그룹 291"/>
          <p:cNvGrpSpPr/>
          <p:nvPr/>
        </p:nvGrpSpPr>
        <p:grpSpPr>
          <a:xfrm>
            <a:off x="149860" y="1699260"/>
            <a:ext cx="1582420" cy="1741805"/>
            <a:chOff x="149860" y="1699260"/>
            <a:chExt cx="1582420" cy="1741805"/>
          </a:xfrm>
        </p:grpSpPr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9860" y="2824480"/>
              <a:ext cx="1583055" cy="61722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285750" indent="-285750" rtl="0" algn="ctr" defTabSz="914400" eaLnBrk="1" latinLnBrk="0" hangingPunct="1">
                <a:buFontTx/>
                <a:buNone/>
              </a:pPr>
              <a:r>
                <a:rPr sz="1800" b="1">
                  <a:solidFill>
                    <a:srgbClr val="3B3B3B"/>
                  </a:solidFill>
                  <a:latin typeface="나눔고딕" charset="0"/>
                  <a:ea typeface="나눔고딕" charset="0"/>
                </a:rPr>
                <a:t>Publishing</a:t>
              </a:r>
              <a:endParaRPr lang="ko-KR" altLang="en-US" sz="1800" b="1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  <a:p>
              <a:pPr marL="285750" indent="-285750" rtl="0" algn="ctr" defTabSz="914400" eaLnBrk="1" latinLnBrk="0" hangingPunct="1">
                <a:buFontTx/>
                <a:buNone/>
              </a:pPr>
              <a:endParaRPr lang="ko-KR" altLang="en-US" sz="400" b="1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  <a:p>
              <a:pPr marL="285750" indent="-285750" rtl="0" algn="ctr" defTabSz="914400" eaLnBrk="1" latinLnBrk="0" hangingPunct="1">
                <a:buFontTx/>
                <a:buNone/>
              </a:pPr>
              <a:r>
                <a:rPr sz="1200" b="0">
                  <a:solidFill>
                    <a:srgbClr val="3B3B3B"/>
                  </a:solidFill>
                  <a:latin typeface="나눔고딕" charset="0"/>
                  <a:ea typeface="나눔고딕" charset="0"/>
                </a:rPr>
                <a:t>출판하다</a:t>
              </a:r>
              <a:endParaRPr lang="ko-KR" altLang="en-US" sz="1200" b="0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7" name="Group 5"/>
            <p:cNvGrpSpPr/>
            <p:nvPr/>
          </p:nvGrpSpPr>
          <p:grpSpPr>
            <a:xfrm>
              <a:off x="459740" y="1699260"/>
              <a:ext cx="958215" cy="1185545"/>
              <a:chOff x="459740" y="1699260"/>
              <a:chExt cx="958215" cy="1185545"/>
            </a:xfrm>
          </p:grpSpPr>
          <p:sp>
            <p:nvSpPr>
              <p:cNvPr id="118" name="Rect 0"/>
              <p:cNvSpPr>
                <a:spLocks/>
              </p:cNvSpPr>
              <p:nvPr/>
            </p:nvSpPr>
            <p:spPr>
              <a:xfrm rot="0">
                <a:off x="459740" y="1699260"/>
                <a:ext cx="958850" cy="955040"/>
              </a:xfrm>
              <a:prstGeom prst="ellipse"/>
              <a:solidFill>
                <a:srgbClr val="6EC2DF"/>
              </a:solidFill>
              <a:ln w="0">
                <a:noFill/>
                <a:prstDash/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algn="bl" blurRad="6350" dir="5400000" stA="12000" endPos="30000" sx="100000" sy="-100000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1960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웹개발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119" name="Group 5"/>
              <p:cNvGrpSpPr/>
              <p:nvPr/>
            </p:nvGrpSpPr>
            <p:grpSpPr>
              <a:xfrm>
                <a:off x="629285" y="1921510"/>
                <a:ext cx="641985" cy="963295"/>
                <a:chOff x="629285" y="1921510"/>
                <a:chExt cx="641985" cy="963295"/>
              </a:xfrm>
            </p:grpSpPr>
            <p:sp>
              <p:nvSpPr>
                <p:cNvPr id="120" name="Rect 0"/>
                <p:cNvSpPr>
                  <a:spLocks/>
                </p:cNvSpPr>
                <p:nvPr/>
              </p:nvSpPr>
              <p:spPr>
                <a:xfrm rot="0">
                  <a:off x="776605" y="1921510"/>
                  <a:ext cx="316230" cy="325120"/>
                </a:xfrm>
                <a:prstGeom prst="ellipse"/>
                <a:solidFill>
                  <a:schemeClr val="bg1">
                    <a:alpha val="157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121" name="Rect 0"/>
                <p:cNvSpPr>
                  <a:spLocks/>
                </p:cNvSpPr>
                <p:nvPr/>
              </p:nvSpPr>
              <p:spPr>
                <a:xfrm rot="0">
                  <a:off x="629285" y="2245360"/>
                  <a:ext cx="642620" cy="640080"/>
                </a:xfrm>
                <a:prstGeom prst="ellipse"/>
                <a:solidFill>
                  <a:schemeClr val="bg1">
                    <a:alpha val="157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</p:grpSp>
        </p:grpSp>
      </p:grpSp>
      <p:grpSp>
        <p:nvGrpSpPr>
          <p:cNvPr id="122" name="그룹 192"/>
          <p:cNvGrpSpPr/>
          <p:nvPr/>
        </p:nvGrpSpPr>
        <p:grpSpPr>
          <a:xfrm>
            <a:off x="2703830" y="869950"/>
            <a:ext cx="958215" cy="1181100"/>
            <a:chOff x="2703830" y="869950"/>
            <a:chExt cx="958215" cy="1181100"/>
          </a:xfrm>
          <a:solidFill>
            <a:srgbClr val="8FBE5C"/>
          </a:solidFill>
        </p:grpSpPr>
        <p:sp>
          <p:nvSpPr>
            <p:cNvPr id="123" name="Oval 188"/>
            <p:cNvSpPr>
              <a:spLocks/>
            </p:cNvSpPr>
            <p:nvPr/>
          </p:nvSpPr>
          <p:spPr>
            <a:xfrm rot="0">
              <a:off x="2703830" y="869950"/>
              <a:ext cx="958850" cy="955040"/>
            </a:xfrm>
            <a:prstGeom prst="ellipse"/>
            <a:grpFill/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96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디자이너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24" name="그룹 191"/>
            <p:cNvGrpSpPr/>
            <p:nvPr/>
          </p:nvGrpSpPr>
          <p:grpSpPr>
            <a:xfrm>
              <a:off x="2873375" y="1092200"/>
              <a:ext cx="641985" cy="958850"/>
              <a:chOff x="2873375" y="1092200"/>
              <a:chExt cx="641985" cy="958850"/>
            </a:xfrm>
            <a:grpFill/>
          </p:grpSpPr>
          <p:sp>
            <p:nvSpPr>
              <p:cNvPr id="125" name="Oval 189"/>
              <p:cNvSpPr>
                <a:spLocks/>
              </p:cNvSpPr>
              <p:nvPr/>
            </p:nvSpPr>
            <p:spPr>
              <a:xfrm rot="0">
                <a:off x="3020695" y="1092200"/>
                <a:ext cx="316230" cy="325120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6" name="Oval 190"/>
              <p:cNvSpPr>
                <a:spLocks/>
              </p:cNvSpPr>
              <p:nvPr/>
            </p:nvSpPr>
            <p:spPr>
              <a:xfrm rot="0">
                <a:off x="2873375" y="1411605"/>
                <a:ext cx="642620" cy="640080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27" name="텍스트 상자 193"/>
          <p:cNvSpPr txBox="1">
            <a:spLocks/>
          </p:cNvSpPr>
          <p:nvPr/>
        </p:nvSpPr>
        <p:spPr>
          <a:xfrm rot="0">
            <a:off x="2058035" y="2172970"/>
            <a:ext cx="829945" cy="61531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UI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디자인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8" name="텍스트 상자 195"/>
          <p:cNvSpPr txBox="1">
            <a:spLocks/>
          </p:cNvSpPr>
          <p:nvPr/>
        </p:nvSpPr>
        <p:spPr>
          <a:xfrm rot="0">
            <a:off x="3447415" y="2174240"/>
            <a:ext cx="829945" cy="615315"/>
          </a:xfrm>
          <a:prstGeom prst="rect"/>
          <a:solidFill>
            <a:srgbClr val="FFFFFF"/>
          </a:solidFill>
          <a:ln w="19050" cap="flat" cmpd="sng">
            <a:solidFill>
              <a:srgbClr val="8FBE5C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코딩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4" name="Right Arrow 208"/>
          <p:cNvSpPr>
            <a:spLocks/>
          </p:cNvSpPr>
          <p:nvPr/>
        </p:nvSpPr>
        <p:spPr>
          <a:xfrm rot="0">
            <a:off x="4462780" y="2157095"/>
            <a:ext cx="2114550" cy="817245"/>
          </a:xfrm>
          <a:prstGeom prst="rightArrow"/>
          <a:solidFill>
            <a:srgbClr val="0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HTML/</a:t>
            </a:r>
            <a:r>
              <a:rPr sz="1800" b="1">
                <a:latin typeface="나눔고딕" charset="0"/>
                <a:ea typeface="나눔고딕" charset="0"/>
              </a:rPr>
              <a:t>CSS분리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grpSp>
        <p:nvGrpSpPr>
          <p:cNvPr id="135" name="그룹 230"/>
          <p:cNvGrpSpPr/>
          <p:nvPr/>
        </p:nvGrpSpPr>
        <p:grpSpPr>
          <a:xfrm rot="0">
            <a:off x="7226300" y="833120"/>
            <a:ext cx="1089660" cy="1278890"/>
            <a:chOff x="7226300" y="833120"/>
            <a:chExt cx="1089660" cy="1278890"/>
          </a:xfrm>
        </p:grpSpPr>
        <p:sp>
          <p:nvSpPr>
            <p:cNvPr id="136" name="Oval 226"/>
            <p:cNvSpPr>
              <a:spLocks/>
            </p:cNvSpPr>
            <p:nvPr/>
          </p:nvSpPr>
          <p:spPr>
            <a:xfrm rot="0">
              <a:off x="7226300" y="833120"/>
              <a:ext cx="1089660" cy="1047750"/>
            </a:xfrm>
            <a:prstGeom prst="ellipse"/>
            <a:solidFill>
              <a:srgbClr val="009297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25000"/>
                </a:lnSpc>
                <a:spcAft>
                  <a:spcPts val="0"/>
                </a:spcAft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전문</a:t>
              </a: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/>
              </a:r>
              <a:b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</a:b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퍼블리셔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37" name="그룹 229"/>
            <p:cNvGrpSpPr/>
            <p:nvPr/>
          </p:nvGrpSpPr>
          <p:grpSpPr>
            <a:xfrm rot="0">
              <a:off x="7457440" y="1148715"/>
              <a:ext cx="641985" cy="963295"/>
              <a:chOff x="7457440" y="1148715"/>
              <a:chExt cx="641985" cy="963295"/>
            </a:xfrm>
          </p:grpSpPr>
          <p:sp>
            <p:nvSpPr>
              <p:cNvPr id="138" name="Oval 227"/>
              <p:cNvSpPr>
                <a:spLocks/>
              </p:cNvSpPr>
              <p:nvPr/>
            </p:nvSpPr>
            <p:spPr>
              <a:xfrm rot="0">
                <a:off x="7604760" y="1148715"/>
                <a:ext cx="315595" cy="32448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39" name="Oval 228"/>
              <p:cNvSpPr>
                <a:spLocks/>
              </p:cNvSpPr>
              <p:nvPr/>
            </p:nvSpPr>
            <p:spPr>
              <a:xfrm rot="0">
                <a:off x="7457440" y="1472565"/>
                <a:ext cx="641985" cy="63944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40" name="Plus 239"/>
          <p:cNvSpPr>
            <a:spLocks/>
          </p:cNvSpPr>
          <p:nvPr/>
        </p:nvSpPr>
        <p:spPr>
          <a:xfrm rot="0">
            <a:off x="2997200" y="2301875"/>
            <a:ext cx="365760" cy="351155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41" name="텍스트 상자 250"/>
          <p:cNvSpPr txBox="1">
            <a:spLocks/>
          </p:cNvSpPr>
          <p:nvPr/>
        </p:nvSpPr>
        <p:spPr>
          <a:xfrm rot="0">
            <a:off x="6873875" y="2223135"/>
            <a:ext cx="1910080" cy="615315"/>
          </a:xfrm>
          <a:prstGeom prst="rect"/>
          <a:solidFill>
            <a:srgbClr val="FFFFFF"/>
          </a:solidFill>
          <a:ln w="19050" cap="flat" cmpd="sng">
            <a:solidFill>
              <a:srgbClr val="008080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 + CSS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웹표준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/웹접근/웹호환성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42" name="그룹 269"/>
          <p:cNvGrpSpPr/>
          <p:nvPr/>
        </p:nvGrpSpPr>
        <p:grpSpPr>
          <a:xfrm>
            <a:off x="2703830" y="3049905"/>
            <a:ext cx="958215" cy="1185545"/>
            <a:chOff x="2703830" y="3049905"/>
            <a:chExt cx="958215" cy="1185545"/>
          </a:xfrm>
        </p:grpSpPr>
        <p:sp>
          <p:nvSpPr>
            <p:cNvPr id="143" name="Oval 265"/>
            <p:cNvSpPr>
              <a:spLocks/>
            </p:cNvSpPr>
            <p:nvPr/>
          </p:nvSpPr>
          <p:spPr>
            <a:xfrm rot="0">
              <a:off x="2703830" y="3049905"/>
              <a:ext cx="959485" cy="955675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568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프론트엔드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44" name="그룹 268"/>
            <p:cNvGrpSpPr/>
            <p:nvPr/>
          </p:nvGrpSpPr>
          <p:grpSpPr>
            <a:xfrm>
              <a:off x="2873375" y="3272155"/>
              <a:ext cx="641985" cy="963295"/>
              <a:chOff x="2873375" y="3272155"/>
              <a:chExt cx="641985" cy="963295"/>
            </a:xfrm>
          </p:grpSpPr>
          <p:sp>
            <p:nvSpPr>
              <p:cNvPr id="145" name="Oval 266"/>
              <p:cNvSpPr>
                <a:spLocks/>
              </p:cNvSpPr>
              <p:nvPr/>
            </p:nvSpPr>
            <p:spPr>
              <a:xfrm rot="0">
                <a:off x="3020695" y="3272155"/>
                <a:ext cx="316865" cy="325755"/>
              </a:xfrm>
              <a:prstGeom prst="ellipse"/>
              <a:solidFill>
                <a:schemeClr val="bg1">
                  <a:alpha val="149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46" name="Oval 267"/>
              <p:cNvSpPr>
                <a:spLocks/>
              </p:cNvSpPr>
              <p:nvPr/>
            </p:nvSpPr>
            <p:spPr>
              <a:xfrm rot="0">
                <a:off x="2873375" y="3596005"/>
                <a:ext cx="643255" cy="640715"/>
              </a:xfrm>
              <a:prstGeom prst="ellipse"/>
              <a:solidFill>
                <a:schemeClr val="bg1">
                  <a:alpha val="149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63" name="그룹 347"/>
          <p:cNvGrpSpPr/>
          <p:nvPr/>
        </p:nvGrpSpPr>
        <p:grpSpPr>
          <a:xfrm rot="0">
            <a:off x="4439285" y="912495"/>
            <a:ext cx="2082800" cy="920115"/>
            <a:chOff x="4439285" y="912495"/>
            <a:chExt cx="2082800" cy="920115"/>
          </a:xfrm>
        </p:grpSpPr>
        <p:sp>
          <p:nvSpPr>
            <p:cNvPr id="147" name="Left Arrow 270"/>
            <p:cNvSpPr>
              <a:spLocks/>
            </p:cNvSpPr>
            <p:nvPr/>
          </p:nvSpPr>
          <p:spPr>
            <a:xfrm rot="0">
              <a:off x="4439285" y="993775"/>
              <a:ext cx="2082800" cy="759460"/>
            </a:xfrm>
            <a:prstGeom prst="leftArrow"/>
            <a:solidFill>
              <a:srgbClr val="8FBE5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프레임워크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48" name="Rectangle 274"/>
            <p:cNvSpPr>
              <a:spLocks/>
            </p:cNvSpPr>
            <p:nvPr/>
          </p:nvSpPr>
          <p:spPr>
            <a:xfrm rot="0">
              <a:off x="4819650" y="1562735"/>
              <a:ext cx="1703070" cy="270510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>
                  <a:solidFill>
                    <a:schemeClr val="accent6"/>
                  </a:solidFill>
                  <a:latin typeface="나눔고딕" charset="0"/>
                  <a:ea typeface="나눔고딕" charset="0"/>
                </a:rPr>
                <a:t>Bootstrap, vuetify</a:t>
              </a:r>
              <a:endParaRPr lang="ko-KR" altLang="en-US" sz="1400">
                <a:solidFill>
                  <a:schemeClr val="accent6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49" name="Rectangle 280"/>
            <p:cNvSpPr>
              <a:spLocks/>
            </p:cNvSpPr>
            <p:nvPr/>
          </p:nvSpPr>
          <p:spPr>
            <a:xfrm rot="0">
              <a:off x="4821555" y="912495"/>
              <a:ext cx="1647825" cy="2660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>
                  <a:solidFill>
                    <a:schemeClr val="accent6"/>
                  </a:solidFill>
                  <a:latin typeface="나눔고딕" charset="0"/>
                  <a:ea typeface="나눔고딕" charset="0"/>
                </a:rPr>
                <a:t>디자인 30%-50%</a:t>
              </a:r>
              <a:endParaRPr lang="ko-KR" altLang="en-US" sz="1400">
                <a:solidFill>
                  <a:schemeClr val="accent6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53" name="텍스트 상자 286"/>
          <p:cNvSpPr txBox="1">
            <a:spLocks/>
          </p:cNvSpPr>
          <p:nvPr/>
        </p:nvSpPr>
        <p:spPr>
          <a:xfrm rot="0">
            <a:off x="6871970" y="3524885"/>
            <a:ext cx="1910080" cy="615315"/>
          </a:xfrm>
          <a:prstGeom prst="rect"/>
          <a:solidFill>
            <a:srgbClr val="FFFFFF"/>
          </a:solidFill>
          <a:ln w="19050" cap="flat" cmpd="sng">
            <a:solidFill>
              <a:srgbClr val="6EC2DF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Javascript(JS)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인터렉티브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6" name="텍스트 상자 290"/>
          <p:cNvSpPr txBox="1">
            <a:spLocks/>
          </p:cNvSpPr>
          <p:nvPr/>
        </p:nvSpPr>
        <p:spPr>
          <a:xfrm rot="0">
            <a:off x="3444240" y="4138930"/>
            <a:ext cx="829945" cy="615315"/>
          </a:xfrm>
          <a:prstGeom prst="rect"/>
          <a:solidFill>
            <a:srgbClr val="FFFFFF"/>
          </a:solidFill>
          <a:ln w="19050" cap="flat" cmpd="sng">
            <a:solidFill>
              <a:schemeClr val="bg2">
                <a:lumMod val="90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  20%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8" name="Plus 292"/>
          <p:cNvSpPr>
            <a:spLocks/>
          </p:cNvSpPr>
          <p:nvPr/>
        </p:nvSpPr>
        <p:spPr>
          <a:xfrm rot="0">
            <a:off x="2973070" y="4270375"/>
            <a:ext cx="365760" cy="351155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60" name="텍스트 상자 295"/>
          <p:cNvSpPr txBox="1">
            <a:spLocks/>
          </p:cNvSpPr>
          <p:nvPr/>
        </p:nvSpPr>
        <p:spPr>
          <a:xfrm rot="0">
            <a:off x="2058035" y="4142740"/>
            <a:ext cx="830580" cy="615950"/>
          </a:xfrm>
          <a:prstGeom prst="rect"/>
          <a:solidFill>
            <a:srgbClr val="FFFFFF"/>
          </a:solidFill>
          <a:ln w="19050" cap="flat" cmpd="sng">
            <a:solidFill>
              <a:srgbClr val="6EC2DF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JS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  80%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1" name="Plus 303"/>
          <p:cNvSpPr>
            <a:spLocks/>
          </p:cNvSpPr>
          <p:nvPr/>
        </p:nvSpPr>
        <p:spPr>
          <a:xfrm rot="0">
            <a:off x="7643495" y="2999740"/>
            <a:ext cx="366395" cy="351790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64" name="그룹 348"/>
          <p:cNvGrpSpPr/>
          <p:nvPr/>
        </p:nvGrpSpPr>
        <p:grpSpPr>
          <a:xfrm>
            <a:off x="4464050" y="3376930"/>
            <a:ext cx="2096770" cy="892810"/>
            <a:chOff x="4464050" y="3376930"/>
            <a:chExt cx="2096770" cy="892810"/>
          </a:xfrm>
        </p:grpSpPr>
        <p:sp>
          <p:nvSpPr>
            <p:cNvPr id="150" name="Left Arrow 281"/>
            <p:cNvSpPr>
              <a:spLocks/>
            </p:cNvSpPr>
            <p:nvPr/>
          </p:nvSpPr>
          <p:spPr>
            <a:xfrm rot="0">
              <a:off x="4464050" y="3465195"/>
              <a:ext cx="2083435" cy="760095"/>
            </a:xfrm>
            <a:prstGeom prst="leftArrow">
              <a:avLst>
                <a:gd name="adj1" fmla="val 50000"/>
                <a:gd name="adj2" fmla="val 56403"/>
              </a:avLst>
            </a:prstGeom>
            <a:solidFill>
              <a:srgbClr val="6EC2D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800" b="1">
                  <a:latin typeface="나눔고딕" charset="0"/>
                  <a:ea typeface="나눔고딕" charset="0"/>
                </a:rPr>
                <a:t>프론드엔드 개발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51" name="Rectangle 284"/>
            <p:cNvSpPr>
              <a:spLocks/>
            </p:cNvSpPr>
            <p:nvPr/>
          </p:nvSpPr>
          <p:spPr>
            <a:xfrm rot="0">
              <a:off x="4888230" y="3376930"/>
              <a:ext cx="1638935" cy="2660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400">
                  <a:solidFill>
                    <a:srgbClr val="6EC2DF"/>
                  </a:solidFill>
                  <a:latin typeface="나눔고딕" charset="0"/>
                  <a:ea typeface="나눔고딕" charset="0"/>
                </a:rPr>
                <a:t>프론드개발 80%</a:t>
              </a:r>
              <a:endParaRPr lang="ko-KR" altLang="en-US" sz="1400">
                <a:solidFill>
                  <a:srgbClr val="6EC2D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2" name="Rectangle 304"/>
            <p:cNvSpPr>
              <a:spLocks/>
            </p:cNvSpPr>
            <p:nvPr/>
          </p:nvSpPr>
          <p:spPr>
            <a:xfrm rot="0">
              <a:off x="4907280" y="4029710"/>
              <a:ext cx="1654175" cy="2406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400">
                  <a:solidFill>
                    <a:srgbClr val="6EC2DF"/>
                  </a:solidFill>
                  <a:latin typeface="나눔고딕" charset="0"/>
                  <a:ea typeface="나눔고딕" charset="0"/>
                </a:rPr>
                <a:t>Hybrid app</a:t>
              </a:r>
              <a:endParaRPr lang="ko-KR" altLang="en-US" sz="1400">
                <a:solidFill>
                  <a:srgbClr val="6EC2D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69" name="그룹 72"/>
          <p:cNvGrpSpPr/>
          <p:nvPr/>
        </p:nvGrpSpPr>
        <p:grpSpPr>
          <a:xfrm rot="0">
            <a:off x="1550670" y="822960"/>
            <a:ext cx="7270115" cy="2016125"/>
            <a:chOff x="1550670" y="822960"/>
            <a:chExt cx="7270115" cy="2016125"/>
          </a:xfrm>
        </p:grpSpPr>
        <p:sp>
          <p:nvSpPr>
            <p:cNvPr id="165" name="Rectangle 42"/>
            <p:cNvSpPr>
              <a:spLocks/>
            </p:cNvSpPr>
            <p:nvPr/>
          </p:nvSpPr>
          <p:spPr>
            <a:xfrm rot="0">
              <a:off x="1729105" y="822960"/>
              <a:ext cx="7091680" cy="2016125"/>
            </a:xfrm>
            <a:prstGeom prst="rect"/>
            <a:solidFill>
              <a:schemeClr val="accent6">
                <a:lumMod val="20000"/>
                <a:lumOff val="80000"/>
                <a:alpha val="80070"/>
              </a:schemeClr>
            </a:solidFill>
            <a:ln w="6350" cap="flat" cmpd="sng">
              <a:solidFill>
                <a:schemeClr val="accent6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just" hangingPunct="1">
                <a:lnSpc>
                  <a:spcPct val="125000"/>
                </a:lnSpc>
                <a:buFontTx/>
                <a:buNone/>
              </a:pP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0" indent="0" algn="just" hangingPunct="1">
                <a:lnSpc>
                  <a:spcPct val="125000"/>
                </a:lnSpc>
                <a:buFontTx/>
                <a:buNone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    </a:t>
              </a:r>
              <a:r>
                <a:rPr sz="1800" b="1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디자인 + 퍼블리셔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프레임워크 기반의 프로젝트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퍼블리셔는 디자인 툴 활용과 감각필요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프론트엔드 개발요소 축소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u="sng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웹표준/접근성에 대한 기본지식 필요</a:t>
              </a:r>
              <a:endParaRPr lang="ko-KR" altLang="en-US" sz="1800" u="sng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25000"/>
                </a:lnSpc>
                <a:buFontTx/>
                <a:buNone/>
              </a:pP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7" name="Oval 54"/>
            <p:cNvSpPr>
              <a:spLocks/>
            </p:cNvSpPr>
            <p:nvPr/>
          </p:nvSpPr>
          <p:spPr>
            <a:xfrm rot="0">
              <a:off x="1550670" y="899160"/>
              <a:ext cx="370205" cy="370205"/>
            </a:xfrm>
            <a:prstGeom prst="ellipse"/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1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70" name="그룹 73"/>
          <p:cNvGrpSpPr/>
          <p:nvPr/>
        </p:nvGrpSpPr>
        <p:grpSpPr>
          <a:xfrm rot="0">
            <a:off x="1557655" y="2967990"/>
            <a:ext cx="7270750" cy="1920875"/>
            <a:chOff x="1557655" y="2967990"/>
            <a:chExt cx="7270750" cy="1920875"/>
          </a:xfrm>
        </p:grpSpPr>
        <p:sp>
          <p:nvSpPr>
            <p:cNvPr id="166" name="Rectangle 49"/>
            <p:cNvSpPr>
              <a:spLocks/>
            </p:cNvSpPr>
            <p:nvPr/>
          </p:nvSpPr>
          <p:spPr>
            <a:xfrm rot="0">
              <a:off x="1732915" y="2967990"/>
              <a:ext cx="7095490" cy="1920875"/>
            </a:xfrm>
            <a:prstGeom prst="rect"/>
            <a:solidFill>
              <a:schemeClr val="accent1">
                <a:lumMod val="20000"/>
                <a:lumOff val="80000"/>
                <a:alpha val="81070"/>
              </a:schemeClr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254000" indent="-254000" algn="just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1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프론트개발 + 퍼블리셔</a:t>
              </a:r>
              <a:endParaRPr lang="ko-KR" altLang="en-US" sz="1800" b="1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공통 프론트엔드 기반으로 개발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디자인된 파일을 퍼블리셔가 마크업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개발자들과 원활한 소통이 매우 중요  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u="sng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웹표준/접근성에 대한 기본지식 필요</a:t>
              </a:r>
              <a:endParaRPr lang="ko-KR" altLang="en-US" sz="1800" u="sng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8" name="Oval 70"/>
            <p:cNvSpPr>
              <a:spLocks/>
            </p:cNvSpPr>
            <p:nvPr/>
          </p:nvSpPr>
          <p:spPr>
            <a:xfrm rot="0">
              <a:off x="1557655" y="3051175"/>
              <a:ext cx="370205" cy="370205"/>
            </a:xfrm>
            <a:prstGeom prst="ellipse"/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2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71" name="Down Arrow 79"/>
          <p:cNvSpPr>
            <a:spLocks/>
          </p:cNvSpPr>
          <p:nvPr/>
        </p:nvSpPr>
        <p:spPr>
          <a:xfrm rot="0">
            <a:off x="4953000" y="2602230"/>
            <a:ext cx="861695" cy="762635"/>
          </a:xfrm>
          <a:prstGeom prst="downArrow"/>
          <a:gradFill>
            <a:gsLst>
              <a:gs pos="0">
                <a:schemeClr val="accent6"/>
              </a:gs>
              <a:gs pos="100000">
                <a:schemeClr val="accent1">
                  <a:alpha val="36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4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5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7" grpId="1" animBg="1"/>
      <p:bldP spid="140" grpId="2" animBg="1"/>
      <p:bldP spid="128" grpId="3" animBg="1"/>
      <p:bldP spid="134" grpId="4" animBg="1"/>
      <p:bldP spid="141" grpId="5" animBg="1"/>
      <p:bldP spid="135" grpId="6" animBg="1"/>
      <p:bldP spid="163" grpId="7" animBg="1"/>
      <p:bldP spid="161" grpId="8" animBg="1"/>
      <p:bldP spid="153" grpId="9" animBg="1"/>
      <p:bldP spid="164" grpId="10" animBg="1"/>
      <p:bldP spid="142" grpId="11" animBg="1"/>
      <p:bldP spid="156" grpId="12" animBg="1"/>
      <p:bldP spid="158" grpId="13" animBg="1"/>
      <p:bldP spid="160" grpId="14" animBg="1"/>
      <p:bldP spid="169" grpId="15" animBg="1"/>
      <p:bldP spid="170" grpId="16" animBg="1"/>
      <p:bldP spid="171" grpId="17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상자 395"/>
          <p:cNvSpPr txBox="1">
            <a:spLocks/>
          </p:cNvSpPr>
          <p:nvPr/>
        </p:nvSpPr>
        <p:spPr>
          <a:xfrm rot="0">
            <a:off x="4883150" y="830580"/>
            <a:ext cx="3908425" cy="1080770"/>
          </a:xfrm>
          <a:prstGeom prst="rect"/>
          <a:noFill/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dash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25000"/>
              </a:lnSpc>
              <a:buFontTx/>
              <a:buNone/>
            </a:pP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과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접근성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34010" y="894715"/>
            <a:ext cx="744220" cy="745490"/>
          </a:xfrm>
          <a:prstGeom prst="ellipse"/>
          <a:solidFill>
            <a:srgbClr val="C2D56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나눔고딕" charset="0"/>
                <a:ea typeface="나눔고딕" charset="0"/>
              </a:rPr>
              <a:t>01</a:t>
            </a:r>
            <a:endParaRPr lang="ko-KR" altLang="en-US" sz="22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>
            <a:hlinkClick r:id="rId32"/>
          </p:cNvPr>
          <p:cNvSpPr txBox="1">
            <a:spLocks/>
          </p:cNvSpPr>
          <p:nvPr/>
        </p:nvSpPr>
        <p:spPr>
          <a:xfrm rot="0">
            <a:off x="1215390" y="816610"/>
            <a:ext cx="3564890" cy="901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b="1">
                <a:solidFill>
                  <a:srgbClr val="C2D56E"/>
                </a:solidFill>
                <a:latin typeface="나눔고딕" charset="0"/>
                <a:ea typeface="나눔고딕" charset="0"/>
              </a:rPr>
              <a:t>웹표준(Web standards)</a:t>
            </a:r>
            <a:endParaRPr lang="ko-KR" altLang="en-US" sz="1400" b="1">
              <a:solidFill>
                <a:srgbClr val="C2D56E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W3C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(World Wide Web Consortium)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에서 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/>
            </a:r>
            <a:b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</a:b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지정한 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표준안을 지켜 웹을 제작</a:t>
            </a:r>
            <a:endParaRPr lang="ko-KR" altLang="en-US" sz="1400" i="0" b="0">
              <a:solidFill>
                <a:schemeClr val="bg2">
                  <a:lumMod val="50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33375" y="2228850"/>
            <a:ext cx="744220" cy="745490"/>
          </a:xfrm>
          <a:prstGeom prst="ellipse"/>
          <a:solidFill>
            <a:srgbClr val="3AB0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나눔고딕" charset="0"/>
                <a:ea typeface="나눔고딕" charset="0"/>
              </a:rPr>
              <a:t>02</a:t>
            </a:r>
            <a:endParaRPr lang="ko-KR" altLang="en-US" sz="22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>
            <a:hlinkClick r:id="rId33"/>
          </p:cNvPr>
          <p:cNvSpPr txBox="1">
            <a:spLocks/>
          </p:cNvSpPr>
          <p:nvPr/>
        </p:nvSpPr>
        <p:spPr>
          <a:xfrm rot="0">
            <a:off x="1177925" y="2183130"/>
            <a:ext cx="3599815" cy="901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b="1">
                <a:solidFill>
                  <a:srgbClr val="3AB0B7"/>
                </a:solidFill>
                <a:latin typeface="나눔고딕" charset="0"/>
                <a:ea typeface="나눔고딕" charset="0"/>
              </a:rPr>
              <a:t>웹접근성(Web assessibility)</a:t>
            </a:r>
            <a:endParaRPr lang="ko-KR" altLang="en-US" sz="1400" b="1">
              <a:solidFill>
                <a:srgbClr val="3AB0B7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W3C 웹접근성 이니셔티브(WAI)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, 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한국형 웹 컨텐츠 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접근성 지침 2.0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에 준수하여 웹을 제작</a:t>
            </a:r>
            <a:endParaRPr lang="ko-KR" altLang="en-US" sz="1400" i="0" b="0">
              <a:solidFill>
                <a:schemeClr val="bg2">
                  <a:lumMod val="50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83785" y="3502025"/>
            <a:ext cx="3908425" cy="1172210"/>
          </a:xfrm>
          <a:prstGeom prst="rect"/>
          <a:noFill/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dash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000000"/>
                </a:solidFill>
                <a:latin typeface="Jeju Gothic" charset="0"/>
                <a:ea typeface="Jeju Gothic" charset="0"/>
              </a:rPr>
              <a:t>  </a:t>
            </a:r>
            <a:r>
              <a:rPr sz="1200" i="0" b="1">
                <a:solidFill>
                  <a:srgbClr val="000000"/>
                </a:solidFill>
                <a:latin typeface="Jeju Gothic" charset="0"/>
                <a:ea typeface="Jeju Gothic" charset="0"/>
              </a:rPr>
              <a:t>W3C Markup Validation</a:t>
            </a:r>
            <a:r>
              <a:rPr sz="1080" i="0" b="0">
                <a:solidFill>
                  <a:srgbClr val="333333"/>
                </a:solidFill>
                <a:latin typeface="Jeju Gothic" charset="0"/>
                <a:ea typeface="Jeju Gothic" charset="0"/>
              </a:rPr>
              <a:t/>
            </a:r>
            <a:br>
              <a:rPr sz="1080" i="0" b="0">
                <a:solidFill>
                  <a:srgbClr val="333333"/>
                </a:solidFill>
                <a:latin typeface="Jeju Gothic" charset="0"/>
                <a:ea typeface="Jeju Gothic" charset="0"/>
              </a:rPr>
            </a:br>
            <a:r>
              <a:rPr sz="108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- HTML(문법검사)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 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http://validator.kldp.org/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  <a:p>
            <a:pPr marL="0" indent="0" algn="l" latinLnBrk="0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- CSS Validation(문법검사)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/>
            </a:r>
            <a:b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</a:b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  </a:t>
            </a:r>
            <a:r>
              <a:rPr sz="11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http://www.css-validator.org/validator.html.ko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  <a:p>
            <a:pPr marL="0" indent="0" algn="l" latinLnBrk="0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333333"/>
                </a:solidFill>
                <a:latin typeface="Jeju Gothic" charset="0"/>
                <a:ea typeface="Jeju Gothic" charset="0"/>
              </a:rPr>
              <a:t>  -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통합검사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 </a:t>
            </a:r>
            <a:r>
              <a:rPr sz="1100" u="sng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https://validator.w3.org/unicorn/?ucn_lang=ko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</p:txBody>
      </p:sp>
      <p:grpSp>
        <p:nvGrpSpPr>
          <p:cNvPr id="30" name="그룹 216"/>
          <p:cNvGrpSpPr/>
          <p:nvPr/>
        </p:nvGrpSpPr>
        <p:grpSpPr>
          <a:xfrm rot="0">
            <a:off x="332740" y="3567430"/>
            <a:ext cx="4157345" cy="745490"/>
            <a:chOff x="332740" y="3567430"/>
            <a:chExt cx="4157345" cy="745490"/>
          </a:xfrm>
        </p:grpSpPr>
        <p:sp>
          <p:nvSpPr>
            <p:cNvPr id="20" name="Rect 0"/>
            <p:cNvSpPr>
              <a:spLocks/>
            </p:cNvSpPr>
            <p:nvPr/>
          </p:nvSpPr>
          <p:spPr>
            <a:xfrm rot="0">
              <a:off x="332740" y="3567430"/>
              <a:ext cx="744220" cy="745490"/>
            </a:xfrm>
            <a:prstGeom prst="ellipse"/>
            <a:solidFill>
              <a:srgbClr val="D36F7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200" b="1">
                  <a:latin typeface="나눔고딕" charset="0"/>
                  <a:ea typeface="나눔고딕" charset="0"/>
                </a:rPr>
                <a:t>03</a:t>
              </a:r>
              <a:endParaRPr lang="ko-KR" altLang="en-US" sz="22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1149350" y="3634105"/>
              <a:ext cx="3340735" cy="6324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400" b="1">
                  <a:solidFill>
                    <a:srgbClr val="D46F72"/>
                  </a:solidFill>
                  <a:latin typeface="나눔고딕" charset="0"/>
                  <a:ea typeface="나눔고딕" charset="0"/>
                </a:rPr>
                <a:t>웹호환성(Web compatibility)</a:t>
              </a:r>
              <a:endParaRPr lang="ko-KR" altLang="en-US" sz="1400" b="1">
                <a:solidFill>
                  <a:srgbClr val="D46F72"/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400" i="0" b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웹표준 준수를 통한 브라우저 호환성 확보</a:t>
              </a:r>
              <a:endParaRPr lang="ko-KR" altLang="en-US"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4" name="Picture ">
            <a:hlinkClick r:id="rId34"/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11035" y="2240915"/>
            <a:ext cx="1216660" cy="734060"/>
          </a:xfrm>
          <a:prstGeom prst="rect"/>
          <a:noFill/>
          <a:effectLst>
            <a:outerShdw sx="100000" sy="100000" blurRad="50800" dist="50800" dir="7461527" rotWithShape="0" algn="ctr">
              <a:srgbClr val="000000">
                <a:alpha val="42352"/>
              </a:srgbClr>
            </a:outerShdw>
          </a:effectLst>
        </p:spPr>
      </p:pic>
      <p:pic>
        <p:nvPicPr>
          <p:cNvPr id="26" name="그림 356">
            <a:hlinkClick r:id="rId35"/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28615" y="2226945"/>
            <a:ext cx="819150" cy="8229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7" name="그림 210">
            <a:hlinkClick r:id="rId36"/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4115" y="1169670"/>
            <a:ext cx="784860" cy="387985"/>
          </a:xfrm>
          <a:prstGeom prst="rect"/>
          <a:noFill/>
        </p:spPr>
      </p:pic>
      <p:sp>
        <p:nvSpPr>
          <p:cNvPr id="28" name="텍스트 상자 214"/>
          <p:cNvSpPr txBox="1">
            <a:spLocks/>
          </p:cNvSpPr>
          <p:nvPr/>
        </p:nvSpPr>
        <p:spPr>
          <a:xfrm>
            <a:off x="5795010" y="902970"/>
            <a:ext cx="2919730" cy="8864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4D5156"/>
                </a:solidFill>
                <a:latin typeface="Arial" charset="0"/>
                <a:ea typeface="Apple SD Gothic Neo" charset="0"/>
              </a:rPr>
              <a:t>W3C는 월드 와이드 웹을 위한 표준을 개발하고 </a:t>
            </a:r>
            <a:endParaRPr lang="ko-KR" altLang="en-US" sz="1000" i="0" b="0">
              <a:solidFill>
                <a:srgbClr val="4D5156"/>
              </a:solidFill>
              <a:latin typeface="Arial" charset="0"/>
              <a:ea typeface="Apple SD Gothic Neo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4D5156"/>
                </a:solidFill>
                <a:latin typeface="Arial" charset="0"/>
                <a:ea typeface="Apple SD Gothic Neo" charset="0"/>
              </a:rPr>
              <a:t>장려하는 조직으로 팀 버너스 리를 중심으로 1994년 10월에 설립되었다. W3C는 회원기구, 정직원, 공공기관이 협력하여 웹 표준을 개발하는 국제 컨소시엄이다.</a:t>
            </a:r>
            <a:endParaRPr lang="ko-KR" altLang="en-US" sz="1000" i="0" b="0">
              <a:solidFill>
                <a:srgbClr val="4D5156"/>
              </a:solidFill>
              <a:latin typeface="Arial" charset="0"/>
              <a:ea typeface="Apple SD Gothic Ne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4518660" y="87630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4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SGML(Standard Generalized Markup Language) </a:t>
            </a: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4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- 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HTML의 근본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SGML(Standard Generalized Markup Language)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이라는 것은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문서용 마크업 언어를 정의하기 위한 메타언어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 즉 웹페이지가 아니라 전반적인 모든 문서들을 표현하기에 알맞는 언어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로 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당시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웹페이지는 지금의 화려한 웹 페이지와는 달리 텍스트정보와 간단한 이미지가 결합된 형태로 정보를 제공하는 것이 그 목적이었으므로 그 사용 용도가 조금은 심플했다.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따라서 이런 언어들을 표현하기에 알맞는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SGML이라는 언어를 가져와서 그 것을 웹에 알맞게 필요한 것만 정리한 것이 HTML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이다.</a:t>
            </a: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3676650" y="834390"/>
            <a:ext cx="511175" cy="454025"/>
          </a:xfrm>
          <a:prstGeom prst="rightArrow"/>
          <a:solidFill>
            <a:srgbClr val="D0002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Arrow 301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ounded Rectangle 264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ounded Rectangle 265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ounded Rectangle 266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ounded Rectangle 267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ounded Rectangle 268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ounded Rectangle 269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ounded Rectangle 27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angle 292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angle 295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angle 296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angle 297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angle 298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angle 299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angle 30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angle 323"/>
          <p:cNvSpPr>
            <a:spLocks/>
          </p:cNvSpPr>
          <p:nvPr/>
        </p:nvSpPr>
        <p:spPr>
          <a:xfrm rot="0">
            <a:off x="4537075" y="856615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HTML 1.0 - HTML의 등장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전 세계에 처음으로 나타난 HTML의 버전은 HTML1.0이다. 이 당시에는 웹페이지 제작을 하는 사람들이 상당히 적었고, 웹을 이용하는 사람도 상당히 적었던 시기였다. 따라서 표현할 수 있는 데이터도 굉장히 제한적이었다고 한다. 거의 </a:t>
            </a:r>
            <a:r>
              <a:rPr sz="12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텍스트위주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의 정보전달 목적으로 사용되었던 시기이다.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ight Arrow 363"/>
          <p:cNvSpPr>
            <a:spLocks/>
          </p:cNvSpPr>
          <p:nvPr/>
        </p:nvSpPr>
        <p:spPr>
          <a:xfrm rot="0">
            <a:off x="3676650" y="83439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W3C(World Wide Web Consortium) 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 웹 표준을 정의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팀 버너스리를 중심으로 각종 기관들이 모여서 </a:t>
            </a:r>
            <a:r>
              <a:rPr sz="12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웹의 표준을 정의하는 국제 컨소시엄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 처음에 등장한 HTML도 사용자가 증가함에 따라 W3C에서 서서히 표준화를 해야할 필요성을 느끼게 되고, HTML도 다양한 브라우저에서 공통적으로 표현할 수 있도록 하나의 표준을 정의하기에 이른다.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14173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HTML 2.0 ~ HTML 3.2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6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표준화를 위한 노력</a:t>
            </a:r>
            <a:r>
              <a:rPr sz="16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팀 버너스리를 중심으로 각종 기관들이 모여서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웹의 표준을 정의하는 국제 컨소시엄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이다. 처음에 등장한 HTML도 사용자가 증가함에 따라 W3C에서 서서히 표준화를 해야할 필요성을 느끼게 되고, HTML도 다양한 브라우저에서 공통적으로 표현할 수 있도록 하나의 표준을 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정의하기에 이른다.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202311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HTML 4.01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HTML의 안정기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안정된 표준의 HTML의 버전이다. 이 버전에서는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CSS(Cascading Style Sheet)로 디자인적인 요소를 구분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하게 되고,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HTML로는 웹페이지의 전반적인 구조만을 명시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하는 것을 원칙으로 하게 된다.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하지만 W3C에서는 이제 HTML은 다양화된 웹페이지를 모두 표현하기에 기술적인 한계에 부딛혔다고 판단하고, 더이상 HTML을 발전시키지 않을 것을 공표하게 된다.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25984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/>
            </a:r>
            <a:b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</a:b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XHTML 1.0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W3C의 새로운 표준 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endParaRPr lang="ko-KR" altLang="en-US" sz="18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근래 등장한 XML과 HTML을 합성하여 더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확장된 태그를 사용할 수 있으며, 문법은 정확히 지켜지지 않는다면 표현되지 않도록 문법 검사를 엄격하게 적용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하였다. 이 새로운 웹의 표준이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XHTML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그러나 XML(eXtensible Markup Language)은 버전과 버전사이의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하위 호환성을 지원하지 않아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서 이전의 태그들로 작성된 것들이 사용되지 않을 수 있다는 문제점이 있었고,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문법이 엄격하여 습득에 어려움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을 느껴 하나 둘 외면하기 시작한다.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따라서 일부 기업은 XHTML만 지원하도록 브라우저를 업데이트 했지만, 사람들은 오히려 HTML을 표현할 수 있는 구버전의 브라우저를 사용하기에 이른다. 결국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흥행에 대실패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한 것이다.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316230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6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WHATWG(Web Hypertext Application Technology Working Group) </a:t>
            </a:r>
            <a:endParaRPr lang="ko-KR" altLang="en-US" sz="16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4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-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HTML을 끌고 가려는 움직임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여기서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WHATWG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가 등장하게 된다. W3C에서 XHTML을 표준으로 삼으려고 하자, 당시 대중적인 브라우저를 가지고 있던 기업들(Apple, Mozilla, Opera, MS는 그룹에서 빠짐)이 손을 맞잡아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HTML을 계승하는 언어를 만들기에 이른다.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표준기관이 맘에 안드니 기업들이 나서서 표준을 만드는 상황이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온 것이다.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이들은 HTML이 충분히 사용될 가치가 있다고 느끼고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그것을 그들만의 방식으로 계승하여 만들어 냈고, 이는 HTML5의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시초가 된다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373761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HTML5 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6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 완전한 표준의 정착</a:t>
            </a:r>
            <a:r>
              <a:rPr sz="16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sz="16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b="0"/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결국 W3C도 자세를 낮추고 XHTML을 표준에서 탈락시키게 되고, WHATWG에서 정의한 표준을 따르기로 한다. 결론적으로 </a:t>
            </a:r>
            <a:r>
              <a:rPr sz="12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HTML5와 CSS3가 표준으로 확정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되게 되고, 지금의 HTML5 표준이 완성된 것이다.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b="0"/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43510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43"/>
          <p:cNvGrpSpPr/>
          <p:nvPr/>
        </p:nvGrpSpPr>
        <p:grpSpPr>
          <a:xfrm>
            <a:off x="676275" y="2081530"/>
            <a:ext cx="8101330" cy="860425"/>
            <a:chOff x="676275" y="2081530"/>
            <a:chExt cx="8101330" cy="860425"/>
          </a:xfrm>
        </p:grpSpPr>
        <p:sp>
          <p:nvSpPr>
            <p:cNvPr id="7" name="Rect 0"/>
            <p:cNvSpPr txBox="1">
              <a:spLocks/>
            </p:cNvSpPr>
            <p:nvPr/>
          </p:nvSpPr>
          <p:spPr>
            <a:xfrm>
              <a:off x="676275" y="2081530"/>
              <a:ext cx="8101965" cy="8610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4800" b="1">
                  <a:solidFill>
                    <a:srgbClr val="CE0025"/>
                  </a:solidFill>
                  <a:latin typeface="나눔고딕" charset="0"/>
                  <a:ea typeface="나눔고딕" charset="0"/>
                </a:rPr>
                <a:t>STEP 1 </a:t>
              </a:r>
              <a:r>
                <a:rPr sz="5000" b="1">
                  <a:solidFill>
                    <a:schemeClr val="bg1">
                      <a:lumMod val="65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학습 로드맵 및 개요</a:t>
              </a:r>
              <a:endParaRPr lang="ko-KR" altLang="en-US" sz="5000" b="1">
                <a:solidFill>
                  <a:schemeClr val="bg1">
                    <a:lumMod val="75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Rectangle 40"/>
            <p:cNvSpPr>
              <a:spLocks/>
            </p:cNvSpPr>
            <p:nvPr/>
          </p:nvSpPr>
          <p:spPr>
            <a:xfrm rot="0">
              <a:off x="796290" y="2099945"/>
              <a:ext cx="1724025" cy="47625"/>
            </a:xfrm>
            <a:prstGeom prst="rect"/>
            <a:solidFill>
              <a:srgbClr val="CF002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을 준수하려면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365"/>
          <p:cNvSpPr txBox="1">
            <a:spLocks/>
          </p:cNvSpPr>
          <p:nvPr/>
        </p:nvSpPr>
        <p:spPr>
          <a:xfrm rot="0">
            <a:off x="327660" y="746760"/>
            <a:ext cx="8130540" cy="13696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웹 표준을 준수한 퍼블리싱과 개발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웹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브라우저</a:t>
            </a:r>
            <a:r>
              <a:rPr sz="18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(Web Browser), </a:t>
            </a:r>
            <a:endParaRPr lang="ko-KR" altLang="en-US" sz="18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    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사용자가 웹 서버의 하이퍼텍스트 문서를 볼 수 있도록 해 주는 </a:t>
            </a:r>
            <a:r>
              <a:rPr sz="14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클라이언트 프로그램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으로 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    국/내외 시장 점유율 및 성능으로 크롬을 대부분 사용하고 있다.</a:t>
            </a: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4" name="그룹 457"/>
          <p:cNvGrpSpPr/>
          <p:nvPr/>
        </p:nvGrpSpPr>
        <p:grpSpPr>
          <a:xfrm rot="0">
            <a:off x="362585" y="2446020"/>
            <a:ext cx="8001000" cy="2355850"/>
            <a:chOff x="362585" y="2446020"/>
            <a:chExt cx="8001000" cy="2355850"/>
          </a:xfrm>
        </p:grpSpPr>
        <p:pic>
          <p:nvPicPr>
            <p:cNvPr id="20" name="그림 3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465320" y="2457450"/>
              <a:ext cx="3898265" cy="234442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21" name="그림 3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62585" y="2446020"/>
              <a:ext cx="3905250" cy="235585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22" name="Rectangle 378"/>
            <p:cNvSpPr>
              <a:spLocks/>
            </p:cNvSpPr>
            <p:nvPr/>
          </p:nvSpPr>
          <p:spPr>
            <a:xfrm rot="0">
              <a:off x="384810" y="2861310"/>
              <a:ext cx="3871595" cy="343535"/>
            </a:xfrm>
            <a:prstGeom prst="rect"/>
            <a:noFill/>
            <a:ln w="19050" cap="flat" cmpd="sng">
              <a:solidFill>
                <a:srgbClr val="D00026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3" name="Rectangle 384"/>
            <p:cNvSpPr>
              <a:spLocks/>
            </p:cNvSpPr>
            <p:nvPr/>
          </p:nvSpPr>
          <p:spPr>
            <a:xfrm rot="0">
              <a:off x="4464685" y="2872105"/>
              <a:ext cx="3883660" cy="343535"/>
            </a:xfrm>
            <a:prstGeom prst="rect"/>
            <a:noFill/>
            <a:ln w="19050" cap="flat" cmpd="sng">
              <a:solidFill>
                <a:srgbClr val="D00026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7"/>
          <p:cNvSpPr>
            <a:spLocks/>
          </p:cNvSpPr>
          <p:nvPr/>
        </p:nvSpPr>
        <p:spPr>
          <a:xfrm rot="0">
            <a:off x="751840" y="3489960"/>
            <a:ext cx="3602990" cy="1374775"/>
          </a:xfrm>
          <a:prstGeom prst="rect"/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테이블 레이아웃 복잡한 과거방식에서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새로운 마크업 구축으로 분리된 독립적 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구현이 가능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장점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Rectangle 243"/>
          <p:cNvSpPr>
            <a:spLocks/>
          </p:cNvSpPr>
          <p:nvPr/>
        </p:nvSpPr>
        <p:spPr>
          <a:xfrm rot="0">
            <a:off x="751840" y="1868170"/>
            <a:ext cx="3602990" cy="1374775"/>
          </a:xfrm>
          <a:prstGeom prst="rect"/>
          <a:solidFill>
            <a:srgbClr val="F0CD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웹표준 준수</a:t>
            </a:r>
            <a:r>
              <a:rPr sz="1400" i="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시 다양한 브라우저 및 기기에대한 웹접근 및 호환성 향상</a:t>
            </a:r>
            <a:endParaRPr lang="ko-KR" altLang="en-US" sz="1000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ounded Rectangle 244"/>
          <p:cNvSpPr>
            <a:spLocks/>
          </p:cNvSpPr>
          <p:nvPr/>
        </p:nvSpPr>
        <p:spPr>
          <a:xfrm rot="0">
            <a:off x="755650" y="1717675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rgbClr val="EFCD03">
                <a:alpha val="100000"/>
              </a:srgb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 수준의 향상</a:t>
            </a:r>
            <a:endParaRPr lang="ko-KR" altLang="en-US" sz="1600" cap="none" i="0" b="1" strike="noStrike">
              <a:ln w="9525" cap="flat" cmpd="sng">
                <a:noFill/>
                <a:prstDash/>
              </a:ln>
              <a:solidFill>
                <a:srgbClr val="947F02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angle 245"/>
          <p:cNvSpPr>
            <a:spLocks/>
          </p:cNvSpPr>
          <p:nvPr/>
        </p:nvSpPr>
        <p:spPr>
          <a:xfrm rot="0">
            <a:off x="4708525" y="1868170"/>
            <a:ext cx="3529330" cy="1374775"/>
          </a:xfrm>
          <a:prstGeom prst="rect"/>
          <a:solidFill>
            <a:srgbClr val="9CBB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Meta요소를 이용한 문서의 정보제공 및 적절한 제목 사용, 의미에 맞는 마크업은 </a:t>
            </a: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      검색의 효율성 증대</a:t>
            </a: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ounded Rectangle 246"/>
          <p:cNvSpPr>
            <a:spLocks/>
          </p:cNvSpPr>
          <p:nvPr/>
        </p:nvSpPr>
        <p:spPr>
          <a:xfrm rot="0">
            <a:off x="6034405" y="1717675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chemeClr val="accent3"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검색 친화적인 웹 구현</a:t>
            </a:r>
            <a:endParaRPr lang="ko-KR" altLang="en-US" sz="16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ounded Rectangle 248"/>
          <p:cNvSpPr>
            <a:spLocks/>
          </p:cNvSpPr>
          <p:nvPr/>
        </p:nvSpPr>
        <p:spPr>
          <a:xfrm rot="0">
            <a:off x="755650" y="3332480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구조와 표현의 분리</a:t>
            </a:r>
            <a:endParaRPr lang="ko-KR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angle 249"/>
          <p:cNvSpPr>
            <a:spLocks/>
          </p:cNvSpPr>
          <p:nvPr/>
        </p:nvSpPr>
        <p:spPr>
          <a:xfrm rot="0">
            <a:off x="4712335" y="3486150"/>
            <a:ext cx="3529330" cy="1374775"/>
          </a:xfrm>
          <a:prstGeom prst="rect"/>
          <a:solidFill>
            <a:srgbClr val="E2794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구조와 표현을 분리하여 유지보수 코드만 리뉴얼, 소스의 경량화로 서버의 트래픽 및 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비용감소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Rounded Rectangle 250"/>
          <p:cNvSpPr>
            <a:spLocks/>
          </p:cNvSpPr>
          <p:nvPr/>
        </p:nvSpPr>
        <p:spPr>
          <a:xfrm rot="0">
            <a:off x="6034405" y="3332480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rgbClr val="E2794C">
                <a:alpha val="100000"/>
              </a:srgb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손쉬운 유지 보수 비용 절감</a:t>
            </a:r>
            <a:endParaRPr lang="ko-KR" altLang="en-US" sz="1600" b="1">
              <a:solidFill>
                <a:srgbClr val="E2794C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32-Point Star 251"/>
          <p:cNvSpPr>
            <a:spLocks/>
          </p:cNvSpPr>
          <p:nvPr/>
        </p:nvSpPr>
        <p:spPr>
          <a:xfrm rot="0">
            <a:off x="3851910" y="2705735"/>
            <a:ext cx="1235075" cy="1235075"/>
          </a:xfrm>
          <a:prstGeom prst="star32">
            <a:avLst>
              <a:gd name="adj" fmla="val 46702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600" b="1">
                <a:latin typeface="나눔고딕" charset="0"/>
                <a:ea typeface="나눔고딕" charset="0"/>
              </a:rPr>
              <a:t>웹표준</a:t>
            </a:r>
            <a:endParaRPr lang="ko-KR" altLang="en-US" sz="1600" b="1">
              <a:latin typeface="나눔고딕" charset="0"/>
              <a:ea typeface="나눔고딕" charset="0"/>
            </a:endParaRPr>
          </a:p>
        </p:txBody>
      </p:sp>
      <p:sp>
        <p:nvSpPr>
          <p:cNvPr id="30" name="Rectangle 397"/>
          <p:cNvSpPr>
            <a:spLocks/>
          </p:cNvSpPr>
          <p:nvPr/>
        </p:nvSpPr>
        <p:spPr>
          <a:xfrm rot="0">
            <a:off x="758190" y="750570"/>
            <a:ext cx="7472045" cy="74358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웹 표준에 기준하여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웹 사이트를 제작하면 오래된 버전의 웹 브라우저에서도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콘텐츠가 적절하게 표시되고 웹 표준을 지원하는 최신의 기기나 환경에서도 항상 동일한 결과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상위 호환성을 확보</a:t>
            </a:r>
            <a:endParaRPr lang="ko-KR" altLang="en-US" sz="14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할 수 있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다.</a:t>
            </a:r>
            <a:endParaRPr lang="ko-KR" altLang="en-US" sz="14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탄생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9" name="그림 4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0040" y="830580"/>
            <a:ext cx="3517265" cy="198183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0" name="그림 415">
            <a:hlinkClick r:id="rId9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3950" y="830580"/>
            <a:ext cx="3490595" cy="125031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1" name="그림 4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0" y="2518410"/>
            <a:ext cx="3387725" cy="220662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2" name="그림 4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0040" y="3185160"/>
            <a:ext cx="3841115" cy="157416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4" name="그림 3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2720" y="1981200"/>
            <a:ext cx="3239135" cy="128841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2" animBg="1"/>
      <p:bldP spid="22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5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지침(WCAG)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49"/>
          <p:cNvSpPr txBox="1">
            <a:spLocks/>
          </p:cNvSpPr>
          <p:nvPr/>
        </p:nvSpPr>
        <p:spPr>
          <a:xfrm rot="0">
            <a:off x="422910" y="1234440"/>
            <a:ext cx="3536950" cy="3277870"/>
          </a:xfrm>
          <a:prstGeom prst="rect"/>
          <a:noFill/>
          <a:ln w="6350" cap="flat" cmpd="sng">
            <a:solidFill>
              <a:srgbClr val="D00026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8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웹의 표준화 관련 국제 기구인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월드 와이드 웹 컨소시엄(W3C)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에서는 1990년대 중반 이후 폭발적으로 성장한 웹 서비스에서 장애인의 접근성에 관련된 문제가 발생하자, 1997년에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  접근성 이니셔티브(WAI)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라는 산하 단체를 설립하여 이 문제를 전문적으로 연구하기 시작했습니다.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8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WAI는 웹 접근성을 위해 다양한 활동을 펼치고 있는데, 그 중의 하나가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‘웹 접근성을 위한 지침’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을 마련하는 것입니다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6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텍스트 상자 452"/>
          <p:cNvSpPr txBox="1">
            <a:spLocks/>
          </p:cNvSpPr>
          <p:nvPr/>
        </p:nvSpPr>
        <p:spPr>
          <a:xfrm rot="0">
            <a:off x="400050" y="4693920"/>
            <a:ext cx="3487420" cy="1701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[널리] 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WCAG 2.1 전체 번역본 공개 (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  <a:hlinkClick r:id="rId4"/>
              </a:rPr>
              <a:t>바로가기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)</a:t>
            </a:r>
            <a:endParaRPr lang="ko-KR" altLang="en-US" sz="1100" i="0" b="0">
              <a:solidFill>
                <a:srgbClr val="000000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18" name="텍스트 상자 456"/>
          <p:cNvSpPr txBox="1">
            <a:spLocks/>
          </p:cNvSpPr>
          <p:nvPr/>
        </p:nvSpPr>
        <p:spPr>
          <a:xfrm rot="0">
            <a:off x="4613275" y="1241425"/>
            <a:ext cx="3536950" cy="3277235"/>
          </a:xfrm>
          <a:prstGeom prst="rect"/>
          <a:noFill/>
          <a:ln w="6350" cap="flat" cmpd="sng">
            <a:solidFill>
              <a:srgbClr val="D00026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2009년 이후부터 ‘장차법’ (장애인 차별 금지 및 </a:t>
            </a:r>
            <a:endParaRPr lang="ko-KR" altLang="en-US" sz="1200" i="0" b="1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권리 구제 등에 관한 법률)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의 적용 대상은 2009년 4월 11일부터 공공기관, 특수학교, 종합병원, 복지시설 등과 관련된 웹사이트에서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 보장이 의무화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되고, 2013년 부터는 모든 법인으로 단계별 확대 적용되기 때문에 5년안에 국내 대부분의 웹사이트에서 의무적으로 웹접근성을 준수해야 했습니다.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0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웹접근성을 준수하지 않을 경우 3년 이하의 징역이나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3천만원 이하의 벌금을 선고 받을 수 있습니다. 이제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법적 저촉을 받지않기 위해서라도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웹접근성은 반드시 준수해야 할 필수적인 요소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가 되었습니다.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Right Arrow 459"/>
          <p:cNvSpPr>
            <a:spLocks/>
          </p:cNvSpPr>
          <p:nvPr/>
        </p:nvSpPr>
        <p:spPr>
          <a:xfrm rot="0">
            <a:off x="4076700" y="2346960"/>
            <a:ext cx="405130" cy="885190"/>
          </a:xfrm>
          <a:prstGeom prst="rightArrow"/>
          <a:solidFill>
            <a:srgbClr val="D00026"/>
          </a:solidFill>
          <a:ln w="0">
            <a:noFill/>
            <a:prstDash/>
          </a:ln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Rectangle 485"/>
          <p:cNvSpPr>
            <a:spLocks/>
          </p:cNvSpPr>
          <p:nvPr/>
        </p:nvSpPr>
        <p:spPr>
          <a:xfrm>
            <a:off x="422910" y="811530"/>
            <a:ext cx="3544570" cy="3746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1997년부터 ~ 현재</a:t>
            </a:r>
            <a:endParaRPr lang="ko-KR" altLang="en-US" sz="1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Rectangle 488"/>
          <p:cNvSpPr>
            <a:spLocks/>
          </p:cNvSpPr>
          <p:nvPr/>
        </p:nvSpPr>
        <p:spPr>
          <a:xfrm>
            <a:off x="4590415" y="810895"/>
            <a:ext cx="3495675" cy="3746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2009년부터 ~ 현재</a:t>
            </a:r>
            <a:endParaRPr lang="ko-KR" altLang="en-US" sz="1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텍스트 상자 493"/>
          <p:cNvSpPr txBox="1">
            <a:spLocks/>
          </p:cNvSpPr>
          <p:nvPr/>
        </p:nvSpPr>
        <p:spPr>
          <a:xfrm rot="0">
            <a:off x="4571365" y="4697095"/>
            <a:ext cx="4070985" cy="1701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[웹접근성 연구소] 한국형 웹 컨텐츠 지침 2.1 (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  <a:hlinkClick r:id="rId5"/>
              </a:rPr>
              <a:t>바로가기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)</a:t>
            </a:r>
            <a:endParaRPr lang="ko-KR" altLang="en-US" sz="1100" i="0" b="0">
              <a:solidFill>
                <a:srgbClr val="000000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4" name="Rectangle 39"/>
          <p:cNvSpPr>
            <a:spLocks/>
          </p:cNvSpPr>
          <p:nvPr/>
        </p:nvSpPr>
        <p:spPr>
          <a:xfrm rot="0">
            <a:off x="3518535" y="1113155"/>
            <a:ext cx="451485" cy="244475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해외</a:t>
            </a:r>
            <a:endParaRPr lang="ko-KR" altLang="en-US" sz="1100">
              <a:latin typeface="나눔고딕" charset="0"/>
              <a:ea typeface="나눔고딕" charset="0"/>
            </a:endParaRPr>
          </a:p>
        </p:txBody>
      </p:sp>
      <p:sp>
        <p:nvSpPr>
          <p:cNvPr id="26" name="Rectangle 43"/>
          <p:cNvSpPr>
            <a:spLocks/>
          </p:cNvSpPr>
          <p:nvPr/>
        </p:nvSpPr>
        <p:spPr>
          <a:xfrm rot="0">
            <a:off x="7712075" y="1113155"/>
            <a:ext cx="456565" cy="24384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100">
                <a:latin typeface="나눔고딕" charset="0"/>
                <a:ea typeface="나눔고딕" charset="0"/>
              </a:rPr>
              <a:t>국내</a:t>
            </a:r>
            <a:endParaRPr lang="ko-KR" altLang="en-US" sz="11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준수하려면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499"/>
          <p:cNvSpPr txBox="1">
            <a:spLocks/>
          </p:cNvSpPr>
          <p:nvPr/>
        </p:nvSpPr>
        <p:spPr>
          <a:xfrm>
            <a:off x="327660" y="788670"/>
            <a:ext cx="3804285" cy="157099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웹 접근성 지침에 대한 이해와 학습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웹 접근성 준수한 기획/디자인/개발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3. 웹 접근성 진단도구 활용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5" name="그림 501" descr="/Users/do-sunkim/Library/Group Containers/L48J367XN4.com.infraware.PolarisOffice/EngineTemp/1799/fImage48682811778768.png">
            <a:hlinkClick r:id="rId5"/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47540" y="789305"/>
            <a:ext cx="3750945" cy="3983355"/>
          </a:xfrm>
          <a:prstGeom prst="rect"/>
          <a:noFill/>
          <a:ln w="12700" cap="flat" cmpd="sng">
            <a:solidFill>
              <a:srgbClr val="BFBFBF">
                <a:alpha val="100000"/>
              </a:srgbClr>
            </a:solidFill>
            <a:prstDash val="solid"/>
            <a:round/>
          </a:ln>
        </p:spPr>
      </p:pic>
      <p:sp>
        <p:nvSpPr>
          <p:cNvPr id="16" name="Rectangle 124"/>
          <p:cNvSpPr>
            <a:spLocks/>
          </p:cNvSpPr>
          <p:nvPr/>
        </p:nvSpPr>
        <p:spPr>
          <a:xfrm rot="0">
            <a:off x="359410" y="3093085"/>
            <a:ext cx="3841115" cy="1677670"/>
          </a:xfrm>
          <a:prstGeom prst="rect"/>
          <a:solidFill>
            <a:schemeClr val="accent6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200" i="0" b="1">
                <a:solidFill>
                  <a:schemeClr val="accent6">
                    <a:lumMod val="75000"/>
                    <a:lumOff val="0"/>
                  </a:schemeClr>
                </a:solidFill>
                <a:latin typeface="나눔고딕" charset="0"/>
                <a:ea typeface="나눔고딕" charset="0"/>
              </a:rPr>
              <a:t>웹 접근성과 관련된 유용한 자료 모음</a:t>
            </a:r>
            <a:endParaRPr lang="ko-KR" altLang="en-US" sz="12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angle 127">
            <a:hlinkClick r:id="rId6"/>
          </p:cNvPr>
          <p:cNvSpPr>
            <a:spLocks/>
          </p:cNvSpPr>
          <p:nvPr/>
        </p:nvSpPr>
        <p:spPr>
          <a:xfrm rot="0">
            <a:off x="441325" y="3649980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장애인차별금지 및 권리구제 등에 관한 법률 시행령 (2008년 4월 10일 제정)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angle 1">
            <a:hlinkClick r:id="rId7"/>
          </p:cNvPr>
          <p:cNvSpPr>
            <a:spLocks/>
          </p:cNvSpPr>
          <p:nvPr/>
        </p:nvSpPr>
        <p:spPr>
          <a:xfrm rot="0">
            <a:off x="438785" y="4057650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05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정보접근성 향상을 위한 W3C 국제표준 WAI-ARIA 사례집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Rectangle 2">
            <a:hlinkClick r:id="rId8"/>
          </p:cNvPr>
          <p:cNvSpPr>
            <a:spLocks/>
          </p:cNvSpPr>
          <p:nvPr/>
        </p:nvSpPr>
        <p:spPr>
          <a:xfrm rot="0">
            <a:off x="439420" y="4375785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05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웹 접근성을 고려한 콘텐츠 제작 기법 2.0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Rect 299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페이지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유형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(포털형)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1630" y="891540"/>
            <a:ext cx="6768465" cy="3672205"/>
          </a:xfrm>
          <a:prstGeom prst="rect"/>
          <a:noFill/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30" name="Rect 0"/>
          <p:cNvSpPr>
            <a:spLocks/>
          </p:cNvSpPr>
          <p:nvPr/>
        </p:nvSpPr>
        <p:spPr>
          <a:xfrm rot="0">
            <a:off x="337820" y="890270"/>
            <a:ext cx="6753225" cy="3674745"/>
          </a:xfrm>
          <a:prstGeom prst="rect"/>
          <a:solidFill>
            <a:schemeClr val="tx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포털</a:t>
            </a: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사이트</a:t>
            </a:r>
            <a:r>
              <a:rPr sz="3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(SI, SM)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7193280" y="868680"/>
            <a:ext cx="1726565" cy="360045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1. 다양한 사람이 사용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2. 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상단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로고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메뉴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검색</a:t>
            </a:r>
            <a:endParaRPr lang="ko-KR" altLang="en-US" sz="14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. 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배치(가운데)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주요컨텐츠 집약형으로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필요정보들을 메인에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노출시킴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. 하단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조직</a:t>
            </a: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관련정보,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링크 등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상하로 길고 좌우 여백이 넓은 편</a:t>
            </a:r>
            <a:endParaRPr lang="ko-KR" altLang="en-US" sz="16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0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49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544"/>
          <a:stretch>
            <a:fillRect/>
          </a:stretch>
        </p:blipFill>
        <p:spPr>
          <a:xfrm rot="0">
            <a:off x="342900" y="979170"/>
            <a:ext cx="6732905" cy="3658235"/>
          </a:xfrm>
          <a:prstGeom prst="rect"/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</p:pic>
      <p:sp>
        <p:nvSpPr>
          <p:cNvPr id="26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Rect 299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페이지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유형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(시스템형)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337820" y="970280"/>
            <a:ext cx="6753225" cy="3674745"/>
          </a:xfrm>
          <a:prstGeom prst="rect"/>
          <a:solidFill>
            <a:schemeClr val="tx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업무시스템</a:t>
            </a:r>
            <a:r>
              <a:rPr sz="3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(KMS,EMS)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7193280" y="868680"/>
            <a:ext cx="1731010" cy="36772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1. 관련된 사람만 사용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2. 상단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로고,메뉴,사용자 정보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3. 배치(가운데)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시스템 관련 데이터에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대하 대시보드, 차트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4. 왼쪽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메뉴구성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5. 하단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최소한 정보제공, 제외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14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화면에 꽉 차게 구성</a:t>
            </a:r>
            <a:endParaRPr lang="ko-KR" altLang="en-US" sz="140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스크롤은 최소화</a:t>
            </a:r>
            <a:endParaRPr lang="ko-KR" altLang="en-US" sz="140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000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1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430"/>
            <a:ext cx="9144635" cy="5188585"/>
          </a:xfrm>
          <a:prstGeom prst="rect"/>
          <a:noFill/>
        </p:spPr>
      </p:pic>
      <p:sp>
        <p:nvSpPr>
          <p:cNvPr id="39" name="Rectangle 185">
            <a:hlinkClick r:id="rId30"/>
          </p:cNvPr>
          <p:cNvSpPr>
            <a:spLocks/>
          </p:cNvSpPr>
          <p:nvPr/>
        </p:nvSpPr>
        <p:spPr>
          <a:xfrm rot="0">
            <a:off x="4572000" y="573405"/>
            <a:ext cx="4288155" cy="1673225"/>
          </a:xfrm>
          <a:prstGeom prst="rect"/>
          <a:solidFill>
            <a:schemeClr val="bg1">
              <a:lumMod val="95000"/>
              <a:lumOff val="0"/>
              <a:alpha val="40035"/>
            </a:schemeClr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200" i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스택 오버플로</a:t>
            </a:r>
            <a:r>
              <a:rPr sz="12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(Stack Overflow)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는 </a:t>
            </a: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스택 익스체인지 네트워크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의 대표적인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웹사이트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로,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[5]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[6]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2008년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제프 앳우드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조엘 스폴스키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[7][8]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엑스퍼츠-익스체인지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같은 초기 Q&amp;A에 비해 더 개방된 웹사이트로서 스택 오버플로를 만들었다. </a:t>
            </a: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이 웹사이트의 이름은 2008년 4월 앳우드의 유명한 프로그래밍 블로그 "코딩 호러"(Coding Horror) 독자들의 투표에 의해 선정되었다.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[9]</a:t>
            </a:r>
            <a:endParaRPr lang="ko-KR" altLang="en-US" sz="1000" baseline="30000" u="sng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9"/>
          <p:cNvGrpSpPr/>
          <p:nvPr/>
        </p:nvGrpSpPr>
        <p:grpSpPr>
          <a:xfrm>
            <a:off x="-8255" y="-1270"/>
            <a:ext cx="9168765" cy="5125085"/>
            <a:chOff x="-8255" y="-1270"/>
            <a:chExt cx="9168765" cy="5125085"/>
          </a:xfrm>
        </p:grpSpPr>
        <p:pic>
          <p:nvPicPr>
            <p:cNvPr id="29" name="그림 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8255" y="-1270"/>
              <a:ext cx="9169400" cy="5125720"/>
            </a:xfrm>
            <a:prstGeom prst="rect"/>
            <a:noFill/>
          </p:spPr>
        </p:pic>
        <p:sp>
          <p:nvSpPr>
            <p:cNvPr id="30" name="텍스트 상자 8"/>
            <p:cNvSpPr txBox="1">
              <a:spLocks/>
            </p:cNvSpPr>
            <p:nvPr/>
          </p:nvSpPr>
          <p:spPr>
            <a:xfrm rot="0">
              <a:off x="147955" y="4742815"/>
              <a:ext cx="432435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나눔고딕" charset="0"/>
                  <a:ea typeface="나눔고딕" charset="0"/>
                </a:rPr>
                <a:t>        </a:t>
              </a: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8" name="Rectangle 1158"/>
          <p:cNvSpPr>
            <a:spLocks/>
          </p:cNvSpPr>
          <p:nvPr/>
        </p:nvSpPr>
        <p:spPr>
          <a:xfrm rot="0">
            <a:off x="446405" y="440690"/>
            <a:ext cx="8352155" cy="440753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2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910" y="4751705"/>
            <a:ext cx="385445" cy="270510"/>
          </a:xfrm>
          <a:prstGeom prst="rect"/>
          <a:noFill/>
        </p:spPr>
      </p:pic>
      <p:sp>
        <p:nvSpPr>
          <p:cNvPr id="33" name="텍스트 상자 1">
            <a:hlinkClick r:id="rId10"/>
          </p:cNvPr>
          <p:cNvSpPr txBox="1">
            <a:spLocks/>
          </p:cNvSpPr>
          <p:nvPr/>
        </p:nvSpPr>
        <p:spPr>
          <a:xfrm rot="0">
            <a:off x="678815" y="4746625"/>
            <a:ext cx="3291205" cy="2781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https://youtu.be/kjSZ7JKVdbQ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08">
            <a:hlinkClick r:id="rId8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6075" y="924560"/>
            <a:ext cx="6691630" cy="3902710"/>
          </a:xfrm>
          <a:prstGeom prst="rect"/>
          <a:noFill/>
          <a:ln w="0" cap="flat" cmpd="sng">
            <a:solidFill>
              <a:srgbClr val="BFBFBF">
                <a:alpha val="100000"/>
              </a:srgbClr>
            </a:solidFill>
            <a:prstDash val="solid"/>
          </a:ln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-381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Chrome Browser 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텍스트 상자 402"/>
          <p:cNvSpPr txBox="1">
            <a:spLocks/>
          </p:cNvSpPr>
          <p:nvPr/>
        </p:nvSpPr>
        <p:spPr>
          <a:xfrm rot="0">
            <a:off x="7155180" y="1143000"/>
            <a:ext cx="1669415" cy="368109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b="1">
                <a:solidFill>
                  <a:srgbClr val="4472C4"/>
                </a:solidFill>
                <a:latin typeface="나눔고딕" charset="0"/>
                <a:ea typeface="나눔고딕" charset="0"/>
              </a:rPr>
              <a:t>크롬의 장점</a:t>
            </a:r>
            <a:endParaRPr lang="ko-KR" altLang="en-US" sz="16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현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존하는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브라우저 중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호환성이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가장 뛰어남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데이터 처리속도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 빠름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개발자도구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활용도높음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확장 툴 사용가능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(OpenWax, vue)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한글번역 동시 사용가능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8" name="Rectangle 517"/>
          <p:cNvSpPr>
            <a:spLocks/>
          </p:cNvSpPr>
          <p:nvPr/>
        </p:nvSpPr>
        <p:spPr>
          <a:xfrm rot="0">
            <a:off x="342900" y="1177290"/>
            <a:ext cx="1601470" cy="3639820"/>
          </a:xfrm>
          <a:prstGeom prst="rect"/>
          <a:solidFill>
            <a:schemeClr val="accent5">
              <a:alpha val="51044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확장 툴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(OpenWax)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20" name="Rectangle 525"/>
          <p:cNvSpPr>
            <a:spLocks/>
          </p:cNvSpPr>
          <p:nvPr/>
        </p:nvSpPr>
        <p:spPr>
          <a:xfrm rot="0">
            <a:off x="6160770" y="906780"/>
            <a:ext cx="869315" cy="145415"/>
          </a:xfrm>
          <a:prstGeom prst="rect"/>
          <a:solidFill>
            <a:schemeClr val="accent5">
              <a:alpha val="14012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ctr" hangingPunct="1"/>
            <a:endParaRPr lang="ko-KR" altLang="en-US" sz="12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  <a:p>
            <a:pPr marL="0" indent="0" algn="ctr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1" name="Rectangle 527"/>
          <p:cNvSpPr>
            <a:spLocks/>
          </p:cNvSpPr>
          <p:nvPr/>
        </p:nvSpPr>
        <p:spPr>
          <a:xfrm rot="0">
            <a:off x="5299075" y="1202690"/>
            <a:ext cx="1732280" cy="3648710"/>
          </a:xfrm>
          <a:prstGeom prst="rect"/>
          <a:solidFill>
            <a:schemeClr val="accent5">
              <a:alpha val="13737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개발자도구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(개발소스의</a:t>
            </a:r>
            <a:endParaRPr lang="ko-KR" altLang="en-US" sz="16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오류, 버그 확인)</a:t>
            </a:r>
            <a:r>
              <a:rPr sz="20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0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529"/>
          <p:cNvSpPr txBox="1">
            <a:spLocks/>
          </p:cNvSpPr>
          <p:nvPr/>
        </p:nvSpPr>
        <p:spPr>
          <a:xfrm rot="0">
            <a:off x="6160770" y="674370"/>
            <a:ext cx="828040" cy="18605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200" b="1">
                <a:solidFill>
                  <a:srgbClr val="4472C4"/>
                </a:solidFill>
                <a:latin typeface="나눔고딕" charset="0"/>
                <a:ea typeface="나눔고딕" charset="0"/>
              </a:rPr>
              <a:t>확장 아이콘</a:t>
            </a:r>
            <a:endParaRPr lang="ko-KR" altLang="en-US" sz="12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3" name="그림 133" descr="/Users/do-sunkim/Library/Group Containers/L48J367XN4.com.infraware.PolarisOffice/EngineTemp/1799/fImage155309233612.png">
            <a:hlinkClick r:id="rId9"/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691755" y="4011294"/>
            <a:ext cx="561975" cy="561975"/>
          </a:xfrm>
          <a:prstGeom prst="rect"/>
          <a:noFill/>
        </p:spPr>
      </p:pic>
      <p:sp>
        <p:nvSpPr>
          <p:cNvPr id="24" name="Oval 135"/>
          <p:cNvSpPr>
            <a:spLocks/>
          </p:cNvSpPr>
          <p:nvPr/>
        </p:nvSpPr>
        <p:spPr>
          <a:xfrm rot="0">
            <a:off x="5176520" y="1021715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1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25" name="Oval 138"/>
          <p:cNvSpPr>
            <a:spLocks/>
          </p:cNvSpPr>
          <p:nvPr/>
        </p:nvSpPr>
        <p:spPr>
          <a:xfrm rot="0">
            <a:off x="1822450" y="1080135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2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26" name="Oval 139"/>
          <p:cNvSpPr>
            <a:spLocks/>
          </p:cNvSpPr>
          <p:nvPr/>
        </p:nvSpPr>
        <p:spPr>
          <a:xfrm rot="0">
            <a:off x="6955790" y="764540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3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Arrow 205"/>
          <p:cNvCxnSpPr/>
          <p:nvPr/>
        </p:nvCxnSpPr>
        <p:spPr>
          <a:xfrm rot="0">
            <a:off x="3938905" y="762000"/>
            <a:ext cx="635" cy="3670300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22"/>
          <p:cNvSpPr>
            <a:spLocks/>
          </p:cNvSpPr>
          <p:nvPr/>
        </p:nvSpPr>
        <p:spPr>
          <a:xfrm rot="0">
            <a:off x="-5080" y="0"/>
            <a:ext cx="3349625" cy="27178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학습 로드맵 및 개요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9" name="그룹 173"/>
          <p:cNvGrpSpPr/>
          <p:nvPr/>
        </p:nvGrpSpPr>
        <p:grpSpPr>
          <a:xfrm>
            <a:off x="156210" y="452755"/>
            <a:ext cx="3019425" cy="4312920"/>
            <a:chOff x="156210" y="452755"/>
            <a:chExt cx="3019425" cy="4312920"/>
          </a:xfrm>
        </p:grpSpPr>
        <p:sp>
          <p:nvSpPr>
            <p:cNvPr id="94" name="텍스트 상자 23"/>
            <p:cNvSpPr txBox="1">
              <a:spLocks/>
            </p:cNvSpPr>
            <p:nvPr/>
          </p:nvSpPr>
          <p:spPr>
            <a:xfrm rot="0">
              <a:off x="156210" y="1118235"/>
              <a:ext cx="3016885" cy="36480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월드 와이드 웹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0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(World Wide Web, WWW, W3)</a:t>
              </a:r>
              <a:r>
                <a:rPr sz="10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인터넷에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연결된 컴퓨터를 통해 사람들이 정보를 공유할 수 있는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전 세계적인 정보 공간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을 말한다. 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간단히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웹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(the Web)이라 부르는 경우가 많다. 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인터넷에서 HTTP 프로토콜, 하이퍼텍스트, 형식 등을 사용하여 그림과 문자를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교환하는 전송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방식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을 말하기도 한다.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5" name="텍스트 상자 24"/>
            <p:cNvSpPr txBox="1">
              <a:spLocks/>
            </p:cNvSpPr>
            <p:nvPr/>
          </p:nvSpPr>
          <p:spPr>
            <a:xfrm rot="0">
              <a:off x="156210" y="452755"/>
              <a:ext cx="3020060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Hello, Web!</a:t>
              </a:r>
              <a:endPara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0" name="그룹 174"/>
          <p:cNvGrpSpPr/>
          <p:nvPr/>
        </p:nvGrpSpPr>
        <p:grpSpPr>
          <a:xfrm>
            <a:off x="3653790" y="446405"/>
            <a:ext cx="4601845" cy="560705"/>
            <a:chOff x="3653790" y="446405"/>
            <a:chExt cx="4601845" cy="560705"/>
          </a:xfrm>
        </p:grpSpPr>
        <p:sp>
          <p:nvSpPr>
            <p:cNvPr id="17" name="Oval 25"/>
            <p:cNvSpPr>
              <a:spLocks/>
            </p:cNvSpPr>
            <p:nvPr/>
          </p:nvSpPr>
          <p:spPr>
            <a:xfrm rot="0">
              <a:off x="3653790" y="446405"/>
              <a:ext cx="556260" cy="561340"/>
            </a:xfrm>
            <a:prstGeom prst="ellipse"/>
            <a:solidFill>
              <a:schemeClr val="bg1">
                <a:lumMod val="95000"/>
                <a:lumOff val="0"/>
              </a:schemeClr>
            </a:solidFill>
            <a:ln w="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1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8" name="텍스트 상자 152"/>
            <p:cNvSpPr txBox="1">
              <a:spLocks/>
            </p:cNvSpPr>
            <p:nvPr/>
          </p:nvSpPr>
          <p:spPr>
            <a:xfrm rot="0">
              <a:off x="4391025" y="448310"/>
              <a:ext cx="3865245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학습 로드맵 및 개요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웹트랜드 /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웹퍼블리싱 역할 / 웹표준 접근성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/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환경구성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1" name="그룹 175"/>
          <p:cNvGrpSpPr/>
          <p:nvPr/>
        </p:nvGrpSpPr>
        <p:grpSpPr>
          <a:xfrm rot="0">
            <a:off x="3655695" y="1188085"/>
            <a:ext cx="4599305" cy="556895"/>
            <a:chOff x="3655695" y="1188085"/>
            <a:chExt cx="4599305" cy="556895"/>
          </a:xfrm>
        </p:grpSpPr>
        <p:sp>
          <p:nvSpPr>
            <p:cNvPr id="21" name="Oval 28"/>
            <p:cNvSpPr>
              <a:spLocks/>
            </p:cNvSpPr>
            <p:nvPr/>
          </p:nvSpPr>
          <p:spPr>
            <a:xfrm rot="0">
              <a:off x="3655695" y="1188085"/>
              <a:ext cx="550545" cy="556895"/>
            </a:xfrm>
            <a:prstGeom prst="ellipse"/>
            <a:solidFill>
              <a:schemeClr val="bg1">
                <a:lumMod val="85000"/>
                <a:lumOff val="0"/>
              </a:schemeClr>
            </a:solidFill>
            <a:ln w="0" cap="flat" cmpd="sng">
              <a:solidFill>
                <a:schemeClr val="bg2">
                  <a:lumMod val="9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2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4" name="텍스트 상자 158"/>
            <p:cNvSpPr txBox="1">
              <a:spLocks/>
            </p:cNvSpPr>
            <p:nvPr/>
          </p:nvSpPr>
          <p:spPr>
            <a:xfrm rot="0">
              <a:off x="4390390" y="118808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HTML5와 CSS3 이해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기본용어 정리 / 엘리먼트의 이해 및 활용 / 실습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2" name="그룹 176"/>
          <p:cNvGrpSpPr/>
          <p:nvPr/>
        </p:nvGrpSpPr>
        <p:grpSpPr>
          <a:xfrm rot="0">
            <a:off x="3653790" y="1925320"/>
            <a:ext cx="4600575" cy="554990"/>
            <a:chOff x="3653790" y="1925320"/>
            <a:chExt cx="4600575" cy="554990"/>
          </a:xfrm>
        </p:grpSpPr>
        <p:sp>
          <p:nvSpPr>
            <p:cNvPr id="25" name="Oval 30"/>
            <p:cNvSpPr>
              <a:spLocks/>
            </p:cNvSpPr>
            <p:nvPr/>
          </p:nvSpPr>
          <p:spPr>
            <a:xfrm rot="0">
              <a:off x="3653790" y="1925955"/>
              <a:ext cx="555625" cy="554355"/>
            </a:xfrm>
            <a:prstGeom prst="ellipse"/>
            <a:solidFill>
              <a:schemeClr val="bg1">
                <a:lumMod val="75000"/>
                <a:lumOff val="0"/>
              </a:schemeClr>
            </a:solidFill>
            <a:ln w="0" cap="flat" cmpd="sng">
              <a:solidFill>
                <a:schemeClr val="bg2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3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5" name="텍스트 상자 159"/>
            <p:cNvSpPr txBox="1">
              <a:spLocks/>
            </p:cNvSpPr>
            <p:nvPr/>
          </p:nvSpPr>
          <p:spPr>
            <a:xfrm rot="0">
              <a:off x="4389755" y="1925320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레이아웃 구성과 속성활용 1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레이아웃별 컴포넌트 제작 ( 메뉴 / 컨텐츠 / 폼 / 테이블 )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3" name="그룹 177"/>
          <p:cNvGrpSpPr/>
          <p:nvPr/>
        </p:nvGrpSpPr>
        <p:grpSpPr>
          <a:xfrm rot="0">
            <a:off x="3652520" y="2660015"/>
            <a:ext cx="4601210" cy="554990"/>
            <a:chOff x="3652520" y="2660015"/>
            <a:chExt cx="4601210" cy="554990"/>
          </a:xfrm>
        </p:grpSpPr>
        <p:sp>
          <p:nvSpPr>
            <p:cNvPr id="20" name="Oval 27"/>
            <p:cNvSpPr>
              <a:spLocks/>
            </p:cNvSpPr>
            <p:nvPr/>
          </p:nvSpPr>
          <p:spPr>
            <a:xfrm rot="0">
              <a:off x="3652520" y="2660015"/>
              <a:ext cx="553085" cy="543560"/>
            </a:xfrm>
            <a:prstGeom prst="ellipse"/>
            <a:solidFill>
              <a:schemeClr val="bg1">
                <a:lumMod val="65000"/>
                <a:lumOff val="0"/>
              </a:schemeClr>
            </a:solidFill>
            <a:ln w="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4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6" name="텍스트 상자 160"/>
            <p:cNvSpPr txBox="1">
              <a:spLocks/>
            </p:cNvSpPr>
            <p:nvPr/>
          </p:nvSpPr>
          <p:spPr>
            <a:xfrm rot="0">
              <a:off x="4389120" y="266001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레이아웃 구성과 속성활용 2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레이아웃별 컴포넌트 제작 ( 슬라이드 / 팝업 / 트리 / JS ) 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4" name="그룹 178"/>
          <p:cNvGrpSpPr/>
          <p:nvPr/>
        </p:nvGrpSpPr>
        <p:grpSpPr>
          <a:xfrm>
            <a:off x="3655695" y="3393440"/>
            <a:ext cx="4597400" cy="554990"/>
            <a:chOff x="3655695" y="3393440"/>
            <a:chExt cx="4597400" cy="554990"/>
          </a:xfrm>
        </p:grpSpPr>
        <p:sp>
          <p:nvSpPr>
            <p:cNvPr id="96" name="Oval 100"/>
            <p:cNvSpPr>
              <a:spLocks/>
            </p:cNvSpPr>
            <p:nvPr/>
          </p:nvSpPr>
          <p:spPr>
            <a:xfrm rot="0">
              <a:off x="3655695" y="3393440"/>
              <a:ext cx="553720" cy="544195"/>
            </a:xfrm>
            <a:prstGeom prst="ellipse"/>
            <a:solidFill>
              <a:schemeClr val="bg1">
                <a:lumMod val="50000"/>
                <a:lumOff val="0"/>
              </a:schemeClr>
            </a:solidFill>
            <a:ln w="0" cap="flat" cmpd="sng">
              <a:solidFill>
                <a:srgbClr val="76717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7" name="텍스트 상자 161"/>
            <p:cNvSpPr txBox="1">
              <a:spLocks/>
            </p:cNvSpPr>
            <p:nvPr/>
          </p:nvSpPr>
          <p:spPr>
            <a:xfrm rot="0">
              <a:off x="4388485" y="3394075"/>
              <a:ext cx="3865245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적응형 및 반응형 대응하기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&lt;meta name=”viewport”&gt; / 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Media Queries 3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-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4</a:t>
              </a:r>
              <a:endParaRPr lang="ko-KR" altLang="en-US" sz="1200" b="0">
                <a:solidFill>
                  <a:srgbClr val="76717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5" name="그룹 179"/>
          <p:cNvGrpSpPr/>
          <p:nvPr/>
        </p:nvGrpSpPr>
        <p:grpSpPr>
          <a:xfrm rot="0">
            <a:off x="3651885" y="4137025"/>
            <a:ext cx="4599940" cy="554990"/>
            <a:chOff x="3651885" y="4137025"/>
            <a:chExt cx="4599940" cy="554990"/>
          </a:xfrm>
        </p:grpSpPr>
        <p:sp>
          <p:nvSpPr>
            <p:cNvPr id="97" name="Oval 101"/>
            <p:cNvSpPr>
              <a:spLocks/>
            </p:cNvSpPr>
            <p:nvPr/>
          </p:nvSpPr>
          <p:spPr>
            <a:xfrm rot="0">
              <a:off x="3651885" y="4137660"/>
              <a:ext cx="553085" cy="543560"/>
            </a:xfrm>
            <a:prstGeom prst="ellipse"/>
            <a:solidFill>
              <a:schemeClr val="bg2">
                <a:lumMod val="25000"/>
                <a:lumOff val="0"/>
              </a:schemeClr>
            </a:solidFill>
            <a:ln w="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6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8" name="텍스트 상자 162"/>
            <p:cNvSpPr txBox="1">
              <a:spLocks/>
            </p:cNvSpPr>
            <p:nvPr/>
          </p:nvSpPr>
          <p:spPr>
            <a:xfrm rot="0">
              <a:off x="4387215" y="413702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오픈소스 및 라이브러리 활용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Chart / Jqcloud / Bootstrap / Vue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1" animBg="1"/>
      <p:bldP spid="111" grpId="2" animBg="1"/>
      <p:bldP spid="112" grpId="3" animBg="1"/>
      <p:bldP spid="113" grpId="4" animBg="1"/>
      <p:bldP spid="114" grpId="5" animBg="1"/>
      <p:bldP spid="115" grpId="6" animBg="1"/>
      <p:bldP spid="116" grpId="7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16" descr="/Users/do-sunkim/Library/Group Containers/L48J367XN4.com.infraware.PolarisOffice/EngineTemp/1799/fImage428502915430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9085" y="847725"/>
            <a:ext cx="6494145" cy="374205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활용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23"/>
          <p:cNvSpPr txBox="1">
            <a:spLocks/>
          </p:cNvSpPr>
          <p:nvPr/>
        </p:nvSpPr>
        <p:spPr>
          <a:xfrm rot="0">
            <a:off x="6961505" y="848995"/>
            <a:ext cx="1724025" cy="367474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GIT의 장점</a:t>
            </a:r>
            <a:endParaRPr lang="ko-KR" altLang="en-US" sz="16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전 세계 가장많은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사용자와 정보를 공유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관리 및 코웍이 편리함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</a:t>
            </a:r>
            <a:r>
              <a:rPr sz="1200">
                <a:latin typeface="나눔고딕" charset="0"/>
                <a:ea typeface="나눔고딕" charset="0"/>
              </a:rPr>
              <a:t>히스토리 관리 및 코드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  리뷰가 가능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- MIT 등 다양한 오픈소스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16" name="텍스트 상자 110"/>
          <p:cNvSpPr txBox="1">
            <a:spLocks/>
          </p:cNvSpPr>
          <p:nvPr/>
        </p:nvSpPr>
        <p:spPr>
          <a:xfrm rot="0">
            <a:off x="413385" y="3598545"/>
            <a:ext cx="6474460" cy="3930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 strike="noStrike">
                <a:solidFill>
                  <a:srgbClr val="FFFFFF"/>
                </a:solidFill>
                <a:latin typeface="나눔고딕" charset="0"/>
                <a:ea typeface="나눔고딕" charset="0"/>
                <a:hlinkClick r:id="rId6"/>
              </a:rPr>
              <a:t>https://github.com/fortuna1004/pcuniv.git</a:t>
            </a:r>
            <a:endParaRPr lang="ko-KR" altLang="en-US" sz="180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angle 111"/>
          <p:cNvSpPr>
            <a:spLocks/>
          </p:cNvSpPr>
          <p:nvPr/>
        </p:nvSpPr>
        <p:spPr>
          <a:xfrm rot="0">
            <a:off x="6176645" y="1642110"/>
            <a:ext cx="47815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Rectangle 117"/>
          <p:cNvSpPr>
            <a:spLocks/>
          </p:cNvSpPr>
          <p:nvPr/>
        </p:nvSpPr>
        <p:spPr>
          <a:xfrm rot="0">
            <a:off x="6289040" y="2308225"/>
            <a:ext cx="25336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20" name="Arrow 118"/>
          <p:cNvCxnSpPr/>
          <p:nvPr/>
        </p:nvCxnSpPr>
        <p:spPr>
          <a:xfrm rot="0">
            <a:off x="6397625" y="1918335"/>
            <a:ext cx="1270" cy="3689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30"/>
          <p:cNvSpPr>
            <a:spLocks/>
          </p:cNvSpPr>
          <p:nvPr/>
        </p:nvSpPr>
        <p:spPr>
          <a:xfrm rot="0">
            <a:off x="5701665" y="2572385"/>
            <a:ext cx="1030605" cy="3486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주소복사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59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용어정리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176645" y="1642110"/>
            <a:ext cx="47815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6289040" y="2308225"/>
            <a:ext cx="25336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20" name="Rect 0"/>
          <p:cNvCxnSpPr/>
          <p:nvPr/>
        </p:nvCxnSpPr>
        <p:spPr>
          <a:xfrm rot="0">
            <a:off x="6397625" y="1918335"/>
            <a:ext cx="1270" cy="3689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135" descr="/Users/do-sunkim/Library/Group Containers/L48J367XN4.com.infraware.PolarisOffice/EngineTemp/1799/fImage470441079996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" y="1189355"/>
            <a:ext cx="5323840" cy="2897505"/>
          </a:xfrm>
          <a:prstGeom prst="rect"/>
          <a:noFill/>
        </p:spPr>
      </p:pic>
      <p:sp>
        <p:nvSpPr>
          <p:cNvPr id="23" name="Rectangle 136"/>
          <p:cNvSpPr>
            <a:spLocks/>
          </p:cNvSpPr>
          <p:nvPr/>
        </p:nvSpPr>
        <p:spPr>
          <a:xfrm rot="0">
            <a:off x="5575935" y="793115"/>
            <a:ext cx="3398520" cy="40474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Repository : 저장소</a:t>
            </a:r>
            <a:endParaRPr lang="ko-KR" altLang="en-US" sz="12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Local Repository : 로컬 저장소</a:t>
            </a:r>
            <a:endParaRPr lang="ko-KR" altLang="en-US" sz="12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Remote Repository : 원격 저장소</a:t>
            </a: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/>
            </a:r>
            <a:b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</a:b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Clone : 복제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Staging : 스테이징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2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Commit 할 파일을 선택하는 것 &lt;-&gt; Unstaging</a:t>
            </a:r>
            <a:endParaRPr lang="ko-KR" altLang="en-US" sz="12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Commit : 커밋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Staging 된 파일의 업데이트를 Fix(확정)하는 것</a:t>
            </a:r>
            <a:endParaRPr lang="ko-KR" altLang="en-US" sz="1100" i="0" b="0">
              <a:solidFill>
                <a:srgbClr val="212529"/>
              </a:solidFill>
              <a:latin typeface="Helvetica Neue" charset="0"/>
              <a:ea typeface="-apple-system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Push : 푸시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Commit 된 Snapshot(업데이트 완료된 상태)을 </a:t>
            </a:r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1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Remote Repository에 업로드(업데이트)하는 것</a:t>
            </a:r>
            <a:endParaRPr lang="ko-KR" altLang="en-US" sz="11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Pull : 풀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Fetch : 패치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Remote Repository의 상태를 가져오기만 하는 것</a:t>
            </a:r>
            <a:endParaRPr lang="ko-KR" altLang="en-US" sz="1100" i="0" b="0">
              <a:solidFill>
                <a:srgbClr val="212529"/>
              </a:solidFill>
              <a:latin typeface="Helvetica Neue" charset="0"/>
              <a:ea typeface="-apple-system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Merge : 머지</a:t>
            </a:r>
            <a:endParaRPr lang="ko-KR" altLang="en-US" sz="11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나눔고딕" charset="0"/>
                <a:ea typeface="나눔고딕" charset="0"/>
              </a:rPr>
              <a:t>가져온 업데이트된 상태들을 하나로 합치는 것</a:t>
            </a:r>
            <a:endParaRPr lang="ko-KR" altLang="en-US" sz="1100" i="0" b="0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200" spc="-5" i="0" b="1">
                <a:solidFill>
                  <a:srgbClr val="212529"/>
                </a:solidFill>
                <a:latin typeface="나눔고딕" charset="0"/>
                <a:ea typeface="나눔고딕" charset="0"/>
              </a:rPr>
              <a:t>Pull Request : 풀 리퀘스트 (PR)</a:t>
            </a:r>
            <a:endParaRPr lang="ko-KR" altLang="en-US" sz="1200" i="0" b="1">
              <a:solidFill>
                <a:srgbClr val="212529"/>
              </a:solidFill>
              <a:latin typeface="나눔고딕" charset="0"/>
              <a:ea typeface="나눔고딕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    </a:t>
            </a:r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각각 업데이트된 서로 다른 개발 내용을 Remote</a:t>
            </a:r>
            <a:endParaRPr lang="ko-KR" altLang="en-US" sz="1100" i="0" b="0">
              <a:solidFill>
                <a:srgbClr val="212529"/>
              </a:solidFill>
              <a:latin typeface="Helvetica Neue" charset="0"/>
              <a:ea typeface="-apple-system" charset="0"/>
            </a:endParaRPr>
          </a:p>
          <a:p>
            <a:pPr marL="5080" indent="0" algn="l"/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   </a:t>
            </a:r>
            <a:r>
              <a:rPr sz="1100" spc="-5" i="0" b="0">
                <a:solidFill>
                  <a:srgbClr val="212529"/>
                </a:solidFill>
                <a:latin typeface="Helvetica Neue" charset="0"/>
                <a:ea typeface="-apple-system" charset="0"/>
              </a:rPr>
              <a:t> Repository 관리자가 Merge 하도록 요청하는 것</a:t>
            </a:r>
            <a:endParaRPr lang="ko-KR" altLang="en-US" sz="1100" i="0" b="0">
              <a:solidFill>
                <a:srgbClr val="212529"/>
              </a:solidFill>
              <a:latin typeface="Helvetica Neue" charset="0"/>
              <a:ea typeface="-apple-syste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59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용어정리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176645" y="1642110"/>
            <a:ext cx="47815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6289040" y="2308225"/>
            <a:ext cx="25336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20" name="Rect 0"/>
          <p:cNvCxnSpPr/>
          <p:nvPr/>
        </p:nvCxnSpPr>
        <p:spPr>
          <a:xfrm rot="0">
            <a:off x="6397625" y="1918335"/>
            <a:ext cx="1270" cy="3689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>
            <a:spLocks/>
          </p:cNvSpPr>
          <p:nvPr/>
        </p:nvSpPr>
        <p:spPr>
          <a:xfrm rot="0">
            <a:off x="5701665" y="2572385"/>
            <a:ext cx="1031240" cy="3492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400" b="1">
                <a:latin typeface="나눔고딕" charset="0"/>
                <a:ea typeface="나눔고딕" charset="0"/>
              </a:rPr>
              <a:t>주소복사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pic>
        <p:nvPicPr>
          <p:cNvPr id="22" name="그림 134" descr="/Users/do-sunkim/Library/Group Containers/L48J367XN4.com.infraware.PolarisOffice/EngineTemp/1799/fImage620507106929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7045" y="1241425"/>
            <a:ext cx="8169275" cy="3503295"/>
          </a:xfrm>
          <a:prstGeom prst="rect"/>
          <a:noFill/>
        </p:spPr>
      </p:pic>
      <p:sp>
        <p:nvSpPr>
          <p:cNvPr id="23" name="Rectangle 139"/>
          <p:cNvSpPr>
            <a:spLocks/>
          </p:cNvSpPr>
          <p:nvPr/>
        </p:nvSpPr>
        <p:spPr>
          <a:xfrm rot="0">
            <a:off x="522604" y="679450"/>
            <a:ext cx="8098790" cy="471169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터미널 창에서 $git help -a 로 사용할 수 있는 git 용어목록을 확인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08"/>
          <p:cNvSpPr txBox="1">
            <a:spLocks/>
          </p:cNvSpPr>
          <p:nvPr/>
        </p:nvSpPr>
        <p:spPr>
          <a:xfrm rot="0">
            <a:off x="520700" y="864870"/>
            <a:ext cx="8057514" cy="22459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GIT 설치 : </a:t>
            </a:r>
            <a:r>
              <a:rPr sz="2000" spc="-50" u="sng" i="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  <a:hlinkClick r:id="rId4"/>
              </a:rPr>
              <a:t>https://www.git-scm.com/downloads</a:t>
            </a: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0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GitHub 접속 : </a:t>
            </a:r>
            <a:r>
              <a:rPr sz="2000" spc="-50" u="sng" i="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  <a:hlinkClick r:id="rId5"/>
              </a:rPr>
              <a:t>https://github.com/</a:t>
            </a:r>
            <a:endParaRPr lang="ko-KR" altLang="en-US" sz="2000" u="sng" i="0" b="1">
              <a:solidFill>
                <a:srgbClr val="0563C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b="1">
                <a:latin typeface="나눔고딕" charset="0"/>
                <a:ea typeface="나눔고딕" charset="0"/>
              </a:rPr>
              <a:t>3. 회원가입 후 </a:t>
            </a:r>
            <a:r>
              <a:rPr sz="2000" b="1">
                <a:latin typeface="나눔고딕" charset="0"/>
                <a:ea typeface="나눔고딕" charset="0"/>
              </a:rPr>
              <a:t>개인 </a:t>
            </a:r>
            <a:r>
              <a:rPr sz="2000" b="1">
                <a:latin typeface="나눔고딕" charset="0"/>
                <a:ea typeface="나눔고딕" charset="0"/>
              </a:rPr>
              <a:t>Repository 생성</a:t>
            </a:r>
            <a:r>
              <a:rPr sz="2000" b="1">
                <a:latin typeface="나눔고딕" charset="0"/>
                <a:ea typeface="나눔고딕" charset="0"/>
              </a:rPr>
              <a:t>하기</a:t>
            </a:r>
            <a:endParaRPr lang="ko-KR" altLang="en-US" sz="20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4. 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상단 메뉴 Terminal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&gt; 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New 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Terminal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아래문구 입력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하여 연결</a:t>
            </a:r>
            <a:endParaRPr lang="ko-KR" altLang="en-US" sz="20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200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    </a:t>
            </a:r>
            <a:r>
              <a:rPr sz="200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git remote add origin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 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  <a:hlinkClick r:id="rId6"/>
              </a:rPr>
              <a:t>https://github.com/fortuna1004/PCUNIV.git 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/>
            </a:r>
            <a:b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</a:br>
            <a:endParaRPr lang="ko-KR" altLang="en-US" sz="600" i="0" b="1">
              <a:solidFill>
                <a:schemeClr val="accent5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5. 회원가입 후 토큰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을 생성 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(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개인 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인증방법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이 최근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 변경) </a:t>
            </a:r>
            <a:endParaRPr lang="ko-KR" altLang="en-US" sz="2000" i="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6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2021년 8월 13일</a:t>
            </a:r>
            <a:r>
              <a:rPr sz="1800" i="0" b="0">
                <a:solidFill>
                  <a:schemeClr val="tx1"/>
                </a:solidFill>
                <a:latin typeface="Segoe UI" charset="0"/>
                <a:ea typeface="system-ui" charset="0"/>
              </a:rPr>
              <a:t> 부로 GitHub.com에서 Git 작업을 인증 할 때 더 이상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계정 </a:t>
            </a:r>
            <a:endParaRPr lang="ko-KR" altLang="en-US" sz="1800" i="0" b="0">
              <a:solidFill>
                <a:schemeClr val="tx1"/>
              </a:solidFill>
              <a:latin typeface="var(--ifm-font-family-monospace)" charset="0"/>
              <a:ea typeface="var(--ifm-font-family-monospace)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암호를 허용하지 않</a:t>
            </a:r>
            <a:r>
              <a:rPr sz="1800" i="0" b="0">
                <a:solidFill>
                  <a:schemeClr val="tx1"/>
                </a:solidFill>
                <a:latin typeface="Segoe UI" charset="0"/>
                <a:ea typeface="system-ui" charset="0"/>
              </a:rPr>
              <a:t>으며, </a:t>
            </a:r>
            <a:r>
              <a:rPr sz="1800" i="0" b="0">
                <a:solidFill>
                  <a:srgbClr val="D00026"/>
                </a:solidFill>
                <a:latin typeface="var(--ifm-font-family-monospace)" charset="0"/>
                <a:ea typeface="var(--ifm-font-family-monospace)" charset="0"/>
              </a:rPr>
              <a:t>token-based authentication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이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반드시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필요</a:t>
            </a:r>
            <a:endParaRPr lang="ko-KR" altLang="en-US" sz="1800" i="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000" i="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angle 6"/>
          <p:cNvSpPr>
            <a:spLocks/>
          </p:cNvSpPr>
          <p:nvPr/>
        </p:nvSpPr>
        <p:spPr>
          <a:xfrm rot="0">
            <a:off x="365760" y="3245485"/>
            <a:ext cx="8212454" cy="1237615"/>
          </a:xfrm>
          <a:prstGeom prst="rect"/>
          <a:noFill/>
          <a:ln w="12700" cap="flat" cmpd="sng">
            <a:solidFill>
              <a:srgbClr val="D00026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활용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695" cy="56642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토큰생성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그림 21" descr="/Users/do-sunkim/Library/Group Containers/L48J367XN4.com.infraware.PolarisOffice/EngineTemp/1799/fImage19522983165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855" y="910590"/>
            <a:ext cx="1426845" cy="3663950"/>
          </a:xfrm>
          <a:prstGeom prst="rect"/>
          <a:noFill/>
        </p:spPr>
      </p:pic>
      <p:sp>
        <p:nvSpPr>
          <p:cNvPr id="20" name="Oval 52"/>
          <p:cNvSpPr>
            <a:spLocks/>
          </p:cNvSpPr>
          <p:nvPr/>
        </p:nvSpPr>
        <p:spPr>
          <a:xfrm rot="0">
            <a:off x="239395" y="3463290"/>
            <a:ext cx="366395" cy="35814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grpSp>
        <p:nvGrpSpPr>
          <p:cNvPr id="26" name="그룹 64"/>
          <p:cNvGrpSpPr/>
          <p:nvPr/>
        </p:nvGrpSpPr>
        <p:grpSpPr>
          <a:xfrm rot="0">
            <a:off x="1787525" y="932815"/>
            <a:ext cx="1711325" cy="1904365"/>
            <a:chOff x="1787525" y="932815"/>
            <a:chExt cx="1711325" cy="1904365"/>
          </a:xfrm>
        </p:grpSpPr>
        <p:pic>
          <p:nvPicPr>
            <p:cNvPr id="16" name="그림 36" descr="/Users/do-sunkim/Library/Group Containers/L48J367XN4.com.infraware.PolarisOffice/EngineTemp/1799/fImage109426844729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t="18630" b="2702"/>
            <a:stretch>
              <a:fillRect/>
            </a:stretch>
          </p:blipFill>
          <p:spPr>
            <a:xfrm rot="0">
              <a:off x="1990090" y="932815"/>
              <a:ext cx="1508760" cy="1904365"/>
            </a:xfrm>
            <a:prstGeom prst="rect"/>
            <a:noFill/>
          </p:spPr>
        </p:pic>
        <p:sp>
          <p:nvSpPr>
            <p:cNvPr id="18" name="Rectangle 50"/>
            <p:cNvSpPr>
              <a:spLocks/>
            </p:cNvSpPr>
            <p:nvPr/>
          </p:nvSpPr>
          <p:spPr>
            <a:xfrm rot="0">
              <a:off x="1994535" y="1723390"/>
              <a:ext cx="1470025" cy="257810"/>
            </a:xfrm>
            <a:prstGeom prst="rect"/>
            <a:noFill/>
            <a:ln w="25400" cap="flat" cmpd="sng">
              <a:solidFill>
                <a:srgbClr val="316ECA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Oval 55"/>
            <p:cNvSpPr>
              <a:spLocks/>
            </p:cNvSpPr>
            <p:nvPr/>
          </p:nvSpPr>
          <p:spPr>
            <a:xfrm rot="0">
              <a:off x="1787525" y="1448435"/>
              <a:ext cx="366395" cy="35814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2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5" name="그룹 63"/>
          <p:cNvGrpSpPr/>
          <p:nvPr/>
        </p:nvGrpSpPr>
        <p:grpSpPr>
          <a:xfrm rot="0">
            <a:off x="1788795" y="3049270"/>
            <a:ext cx="6688455" cy="1524635"/>
            <a:chOff x="1788795" y="3049270"/>
            <a:chExt cx="6688455" cy="1524635"/>
          </a:xfrm>
        </p:grpSpPr>
        <p:pic>
          <p:nvPicPr>
            <p:cNvPr id="15" name="그림 35" descr="/Users/do-sunkim/Library/Group Containers/L48J367XN4.com.infraware.PolarisOffice/EngineTemp/1799/fImage93060843816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997710" y="3049270"/>
              <a:ext cx="6479540" cy="1524635"/>
            </a:xfrm>
            <a:prstGeom prst="rect"/>
            <a:noFill/>
            <a:ln w="0">
              <a:noFill/>
              <a:prstDash/>
            </a:ln>
          </p:spPr>
        </p:pic>
        <p:sp>
          <p:nvSpPr>
            <p:cNvPr id="17" name="Rectangle 37"/>
            <p:cNvSpPr>
              <a:spLocks/>
            </p:cNvSpPr>
            <p:nvPr/>
          </p:nvSpPr>
          <p:spPr>
            <a:xfrm rot="0">
              <a:off x="2023745" y="4018280"/>
              <a:ext cx="1451610" cy="295910"/>
            </a:xfrm>
            <a:prstGeom prst="rect"/>
            <a:noFill/>
            <a:ln w="25400" cap="flat" cmpd="sng">
              <a:noFill/>
              <a:prstDash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9" name="Rectangle 51"/>
            <p:cNvSpPr>
              <a:spLocks/>
            </p:cNvSpPr>
            <p:nvPr/>
          </p:nvSpPr>
          <p:spPr>
            <a:xfrm rot="0">
              <a:off x="6875145" y="3470275"/>
              <a:ext cx="944880" cy="274320"/>
            </a:xfrm>
            <a:prstGeom prst="rect"/>
            <a:noFill/>
            <a:ln w="25400" cap="flat" cmpd="sng">
              <a:noFill/>
              <a:prstDash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2" name="Oval 56"/>
            <p:cNvSpPr>
              <a:spLocks/>
            </p:cNvSpPr>
            <p:nvPr/>
          </p:nvSpPr>
          <p:spPr>
            <a:xfrm rot="0">
              <a:off x="1788795" y="3687445"/>
              <a:ext cx="373380" cy="38100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3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cxnSp>
          <p:nvCxnSpPr>
            <p:cNvPr id="23" name="Elbow Double Arrow Connector 57"/>
            <p:cNvCxnSpPr/>
            <p:nvPr/>
          </p:nvCxnSpPr>
          <p:spPr>
            <a:xfrm rot="0" flipV="1">
              <a:off x="3575685" y="3599815"/>
              <a:ext cx="3224530" cy="566420"/>
            </a:xfrm>
            <a:prstGeom prst="bentConnector3">
              <a:avLst>
                <a:gd name="adj1" fmla="val 49986"/>
              </a:avLst>
            </a:prstGeom>
            <a:ln w="15875" cap="flat" cmpd="sng">
              <a:noFill/>
              <a:prstDash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71"/>
          <p:cNvGrpSpPr/>
          <p:nvPr/>
        </p:nvGrpSpPr>
        <p:grpSpPr>
          <a:xfrm rot="0">
            <a:off x="3627120" y="931545"/>
            <a:ext cx="3004820" cy="1887220"/>
            <a:chOff x="3627120" y="931545"/>
            <a:chExt cx="3004820" cy="1887220"/>
          </a:xfrm>
        </p:grpSpPr>
        <p:grpSp>
          <p:nvGrpSpPr>
            <p:cNvPr id="31" name="그룹 70"/>
            <p:cNvGrpSpPr/>
            <p:nvPr/>
          </p:nvGrpSpPr>
          <p:grpSpPr>
            <a:xfrm rot="0">
              <a:off x="3627120" y="931545"/>
              <a:ext cx="2946400" cy="1887220"/>
              <a:chOff x="3627120" y="931545"/>
              <a:chExt cx="2946400" cy="1887220"/>
            </a:xfrm>
          </p:grpSpPr>
          <p:pic>
            <p:nvPicPr>
              <p:cNvPr id="27" name="그림 65" descr="/Users/do-sunkim/Library/Group Containers/L48J367XN4.com.infraware.PolarisOffice/EngineTemp/1799/fImage2277448555372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544" b="22764"/>
              <a:stretch>
                <a:fillRect/>
              </a:stretch>
            </p:blipFill>
            <p:spPr>
              <a:xfrm rot="0">
                <a:off x="3630295" y="930909"/>
                <a:ext cx="2942590" cy="1887220"/>
              </a:xfrm>
              <a:prstGeom prst="rect"/>
              <a:noFill/>
              <a:ln w="0">
                <a:noFill/>
                <a:prstDash/>
              </a:ln>
            </p:spPr>
          </p:pic>
          <p:sp>
            <p:nvSpPr>
              <p:cNvPr id="29" name="Rectangle 68"/>
              <p:cNvSpPr>
                <a:spLocks/>
              </p:cNvSpPr>
              <p:nvPr/>
            </p:nvSpPr>
            <p:spPr>
              <a:xfrm rot="0">
                <a:off x="3625850" y="1887220"/>
                <a:ext cx="2856230" cy="207010"/>
              </a:xfrm>
              <a:prstGeom prst="rect"/>
              <a:noFill/>
              <a:ln w="25400" cap="flat" cmpd="sng">
                <a:solidFill>
                  <a:srgbClr val="316ECA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r" hangingPunct="1"/>
                <a:r>
                  <a:rPr sz="1200" b="1">
                    <a:solidFill>
                      <a:srgbClr val="316ECA"/>
                    </a:solidFill>
                    <a:latin typeface="나눔고딕" charset="0"/>
                    <a:ea typeface="나눔고딕" charset="0"/>
                  </a:rPr>
                  <a:t>원하는 노트로 입력</a:t>
                </a:r>
                <a:endParaRPr lang="ko-KR" altLang="en-US" sz="1200" b="1">
                  <a:solidFill>
                    <a:srgbClr val="316ECA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30" name="Rectangle 69"/>
              <p:cNvSpPr>
                <a:spLocks/>
              </p:cNvSpPr>
              <p:nvPr/>
            </p:nvSpPr>
            <p:spPr>
              <a:xfrm rot="0">
                <a:off x="3638550" y="2496820"/>
                <a:ext cx="2843530" cy="207010"/>
              </a:xfrm>
              <a:prstGeom prst="rect"/>
              <a:noFill/>
              <a:ln w="25400" cap="flat" cmpd="sng">
                <a:solidFill>
                  <a:srgbClr val="316ECA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r" hangingPunct="1"/>
                <a:r>
                  <a:rPr sz="1200" b="1">
                    <a:solidFill>
                      <a:srgbClr val="316ECA"/>
                    </a:solidFill>
                    <a:latin typeface="나눔고딕" charset="0"/>
                    <a:ea typeface="나눔고딕" charset="0"/>
                  </a:rPr>
                  <a:t>기한설정</a:t>
                </a: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28" name="Oval 66"/>
            <p:cNvSpPr>
              <a:spLocks/>
            </p:cNvSpPr>
            <p:nvPr/>
          </p:nvSpPr>
          <p:spPr>
            <a:xfrm rot="0">
              <a:off x="6268720" y="1644015"/>
              <a:ext cx="363220" cy="35433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4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3" name="그림 72" descr="/Users/do-sunkim/Library/Group Containers/L48J367XN4.com.infraware.PolarisOffice/EngineTemp/1799/fImage7926862218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7990" y="2491740"/>
            <a:ext cx="1661795" cy="327025"/>
          </a:xfrm>
          <a:prstGeom prst="rect"/>
          <a:noFill/>
        </p:spPr>
      </p:pic>
      <p:sp>
        <p:nvSpPr>
          <p:cNvPr id="34" name="Rectangle 73"/>
          <p:cNvSpPr>
            <a:spLocks/>
          </p:cNvSpPr>
          <p:nvPr/>
        </p:nvSpPr>
        <p:spPr>
          <a:xfrm rot="0">
            <a:off x="6760845" y="910590"/>
            <a:ext cx="1856104" cy="1494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원하는 항목들 체크 후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repo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admin:repo_hook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delete_repo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Oval 77"/>
          <p:cNvSpPr>
            <a:spLocks/>
          </p:cNvSpPr>
          <p:nvPr/>
        </p:nvSpPr>
        <p:spPr>
          <a:xfrm rot="0">
            <a:off x="8189595" y="2297430"/>
            <a:ext cx="363220" cy="35433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6" name="Rectangle 78"/>
          <p:cNvSpPr>
            <a:spLocks/>
          </p:cNvSpPr>
          <p:nvPr/>
        </p:nvSpPr>
        <p:spPr>
          <a:xfrm rot="0">
            <a:off x="6777990" y="1511300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7" name="Rectangle 81"/>
          <p:cNvSpPr>
            <a:spLocks/>
          </p:cNvSpPr>
          <p:nvPr/>
        </p:nvSpPr>
        <p:spPr>
          <a:xfrm rot="0">
            <a:off x="6784340" y="1726565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8" name="Rectangle 82"/>
          <p:cNvSpPr>
            <a:spLocks/>
          </p:cNvSpPr>
          <p:nvPr/>
        </p:nvSpPr>
        <p:spPr>
          <a:xfrm rot="0">
            <a:off x="6779895" y="1939925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Rectangle 83"/>
          <p:cNvSpPr>
            <a:spLocks/>
          </p:cNvSpPr>
          <p:nvPr/>
        </p:nvSpPr>
        <p:spPr>
          <a:xfrm rot="0">
            <a:off x="6779260" y="2516505"/>
            <a:ext cx="1027430" cy="274320"/>
          </a:xfrm>
          <a:prstGeom prst="rect"/>
          <a:noFill/>
          <a:ln w="25400" cap="flat" cmpd="sng">
            <a:solidFill>
              <a:srgbClr val="316ECA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03" descr="/Users/do-sunkim/Library/Group Containers/L48J367XN4.com.infraware.PolarisOffice/EngineTemp/1799/fImage277351033259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1695" y="1464945"/>
            <a:ext cx="3712845" cy="52514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695" cy="56642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인증절차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Oval 109"/>
          <p:cNvSpPr>
            <a:spLocks/>
          </p:cNvSpPr>
          <p:nvPr/>
        </p:nvSpPr>
        <p:spPr>
          <a:xfrm rot="0">
            <a:off x="4486910" y="949960"/>
            <a:ext cx="366395" cy="35814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Oval 110"/>
          <p:cNvSpPr>
            <a:spLocks/>
          </p:cNvSpPr>
          <p:nvPr/>
        </p:nvSpPr>
        <p:spPr>
          <a:xfrm rot="0">
            <a:off x="4484370" y="2276475"/>
            <a:ext cx="366395" cy="35814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grpSp>
        <p:nvGrpSpPr>
          <p:cNvPr id="20" name="그룹 114"/>
          <p:cNvGrpSpPr/>
          <p:nvPr/>
        </p:nvGrpSpPr>
        <p:grpSpPr>
          <a:xfrm rot="0">
            <a:off x="139065" y="1925320"/>
            <a:ext cx="3947795" cy="1421130"/>
            <a:chOff x="139065" y="1925320"/>
            <a:chExt cx="3947795" cy="1421130"/>
          </a:xfrm>
        </p:grpSpPr>
        <p:pic>
          <p:nvPicPr>
            <p:cNvPr id="14" name="그림 102" descr="/Users/do-sunkim/Library/Group Containers/L48J367XN4.com.infraware.PolarisOffice/EngineTemp/1799/fImage336601032133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35280" y="2147570"/>
              <a:ext cx="3743325" cy="863600"/>
            </a:xfrm>
            <a:prstGeom prst="rect"/>
            <a:noFill/>
            <a:ln w="15875" cap="flat" cmpd="sng">
              <a:solidFill>
                <a:srgbClr val="D00026">
                  <a:alpha val="100000"/>
                </a:srgbClr>
              </a:solidFill>
              <a:prstDash val="solid"/>
              <a:round/>
            </a:ln>
          </p:spPr>
        </p:pic>
        <p:sp>
          <p:nvSpPr>
            <p:cNvPr id="16" name="Rectangle 108"/>
            <p:cNvSpPr>
              <a:spLocks/>
            </p:cNvSpPr>
            <p:nvPr/>
          </p:nvSpPr>
          <p:spPr>
            <a:xfrm rot="0">
              <a:off x="322580" y="3079750"/>
              <a:ext cx="3764279" cy="266700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400" b="1">
                  <a:solidFill>
                    <a:srgbClr val="D00026"/>
                  </a:solidFill>
                  <a:latin typeface="나눔고딕" charset="0"/>
                  <a:ea typeface="나눔고딕" charset="0"/>
                </a:rPr>
                <a:t>토큰 생성 후 따로 저장해야, 필요할 때 인증!</a:t>
              </a:r>
              <a:endParaRPr lang="ko-KR" altLang="en-US" sz="1400" b="1">
                <a:solidFill>
                  <a:srgbClr val="D00026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9" name="5-Point Star 113"/>
            <p:cNvSpPr>
              <a:spLocks/>
            </p:cNvSpPr>
            <p:nvPr/>
          </p:nvSpPr>
          <p:spPr>
            <a:xfrm rot="0">
              <a:off x="139065" y="1925320"/>
              <a:ext cx="441325" cy="445135"/>
            </a:xfrm>
            <a:prstGeom prst="star5"/>
            <a:solidFill>
              <a:srgbClr val="D0002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1" name="텍스트 상자 115"/>
          <p:cNvSpPr txBox="1">
            <a:spLocks/>
          </p:cNvSpPr>
          <p:nvPr/>
        </p:nvSpPr>
        <p:spPr>
          <a:xfrm rot="0">
            <a:off x="4934585" y="2352675"/>
            <a:ext cx="361251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신규: 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터미널에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 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에서 인증절차 진행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116"/>
          <p:cNvSpPr txBox="1">
            <a:spLocks/>
          </p:cNvSpPr>
          <p:nvPr/>
        </p:nvSpPr>
        <p:spPr>
          <a:xfrm rot="0">
            <a:off x="4940935" y="1021714"/>
            <a:ext cx="3612515" cy="2159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신규: 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VS 에서 인증절차 진행, Name/Pw 인증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pic>
        <p:nvPicPr>
          <p:cNvPr id="23" name="그림 118" descr="/Users/do-sunkim/Library/Group Containers/L48J367XN4.com.infraware.PolarisOffice/EngineTemp/1799/fImage33864104366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6"/>
          <a:stretch>
            <a:fillRect/>
          </a:stretch>
        </p:blipFill>
        <p:spPr>
          <a:xfrm rot="0">
            <a:off x="4669790" y="2742565"/>
            <a:ext cx="3738245" cy="512445"/>
          </a:xfrm>
          <a:prstGeom prst="rect"/>
          <a:noFill/>
        </p:spPr>
      </p:pic>
      <p:sp>
        <p:nvSpPr>
          <p:cNvPr id="24" name="Rectangle 119"/>
          <p:cNvSpPr>
            <a:spLocks/>
          </p:cNvSpPr>
          <p:nvPr/>
        </p:nvSpPr>
        <p:spPr>
          <a:xfrm rot="0">
            <a:off x="5410200" y="2762250"/>
            <a:ext cx="2854325" cy="205105"/>
          </a:xfrm>
          <a:prstGeom prst="rect"/>
          <a:noFill/>
          <a:ln w="2222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200" b="1">
                <a:latin typeface="나눔고딕" charset="0"/>
                <a:ea typeface="나눔고딕" charset="0"/>
              </a:rPr>
              <a:t>자신의 Git 주소 입력</a:t>
            </a:r>
            <a:endParaRPr lang="ko-KR" altLang="en-US" sz="1200" b="1">
              <a:latin typeface="나눔고딕" charset="0"/>
              <a:ea typeface="나눔고딕" charset="0"/>
            </a:endParaRPr>
          </a:p>
        </p:txBody>
      </p:sp>
      <p:sp>
        <p:nvSpPr>
          <p:cNvPr id="25" name="Oval 125"/>
          <p:cNvSpPr>
            <a:spLocks/>
          </p:cNvSpPr>
          <p:nvPr/>
        </p:nvSpPr>
        <p:spPr>
          <a:xfrm rot="0">
            <a:off x="4495165" y="3550285"/>
            <a:ext cx="366395" cy="35814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3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6" name="텍스트 상자 126"/>
          <p:cNvSpPr txBox="1">
            <a:spLocks/>
          </p:cNvSpPr>
          <p:nvPr/>
        </p:nvSpPr>
        <p:spPr>
          <a:xfrm rot="0">
            <a:off x="4945380" y="3626485"/>
            <a:ext cx="3612515" cy="5391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기존: 리포지토리에 존재하던 비밀번호 세팅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을</a:t>
            </a:r>
            <a:r>
              <a:rPr sz="1400" i="0" b="1">
                <a:solidFill>
                  <a:srgbClr val="1C1E21"/>
                </a:solidFill>
                <a:latin typeface="나눔고딕" charset="0"/>
                <a:ea typeface="나눔고딕" charset="0"/>
              </a:rPr>
              <a:t> personal access token으로 바꾸기</a:t>
            </a:r>
            <a:endParaRPr lang="ko-KR" altLang="en-US" sz="11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0" descr="/Users/do-sunkim/Library/Group Containers/L48J367XN4.com.infraware.PolarisOffice/EngineTemp/1799/fImage72835908750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09030" y="1307465"/>
            <a:ext cx="1870075" cy="1544955"/>
          </a:xfrm>
          <a:prstGeom prst="rect"/>
          <a:noFill/>
        </p:spPr>
      </p:pic>
      <p:pic>
        <p:nvPicPr>
          <p:cNvPr id="33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4640" y="647700"/>
            <a:ext cx="1793240" cy="1005205"/>
          </a:xfrm>
          <a:prstGeom prst="rect"/>
          <a:noFill/>
          <a:ln w="15875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Visual Studio Code 연동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ight Arrow 26"/>
          <p:cNvSpPr>
            <a:spLocks/>
          </p:cNvSpPr>
          <p:nvPr/>
        </p:nvSpPr>
        <p:spPr>
          <a:xfrm rot="0">
            <a:off x="2795905" y="1948815"/>
            <a:ext cx="270510" cy="34861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ight Arrow 35"/>
          <p:cNvSpPr>
            <a:spLocks/>
          </p:cNvSpPr>
          <p:nvPr/>
        </p:nvSpPr>
        <p:spPr>
          <a:xfrm rot="0">
            <a:off x="5554345" y="1949450"/>
            <a:ext cx="270510" cy="34861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32" name="그룹 71"/>
          <p:cNvGrpSpPr/>
          <p:nvPr/>
        </p:nvGrpSpPr>
        <p:grpSpPr>
          <a:xfrm>
            <a:off x="3501390" y="1348105"/>
            <a:ext cx="1736725" cy="1546860"/>
            <a:chOff x="3501390" y="1348105"/>
            <a:chExt cx="1736725" cy="1546860"/>
          </a:xfrm>
        </p:grpSpPr>
        <p:pic>
          <p:nvPicPr>
            <p:cNvPr id="20" name="그림 33" descr="/Users/do-sunkim/Library/Group Containers/L48J367XN4.com.infraware.PolarisOffice/EngineTemp/1799/fImage78152868631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505835" y="1348105"/>
              <a:ext cx="1732915" cy="1547495"/>
            </a:xfrm>
            <a:prstGeom prst="rect"/>
            <a:noFill/>
          </p:spPr>
        </p:pic>
        <p:sp>
          <p:nvSpPr>
            <p:cNvPr id="23" name="Rectangle 36"/>
            <p:cNvSpPr>
              <a:spLocks/>
            </p:cNvSpPr>
            <p:nvPr/>
          </p:nvSpPr>
          <p:spPr>
            <a:xfrm rot="0">
              <a:off x="3501390" y="1786890"/>
              <a:ext cx="236855" cy="268605"/>
            </a:xfrm>
            <a:prstGeom prst="rect"/>
            <a:noFill/>
            <a:ln w="19050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4" name="Rectangle 37"/>
            <p:cNvSpPr>
              <a:spLocks/>
            </p:cNvSpPr>
            <p:nvPr/>
          </p:nvSpPr>
          <p:spPr>
            <a:xfrm rot="0">
              <a:off x="3735704" y="1721485"/>
              <a:ext cx="1494155" cy="130175"/>
            </a:xfrm>
            <a:prstGeom prst="rect"/>
            <a:noFill/>
            <a:ln w="19050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5" name="Oval 38"/>
            <p:cNvSpPr>
              <a:spLocks/>
            </p:cNvSpPr>
            <p:nvPr/>
          </p:nvSpPr>
          <p:spPr>
            <a:xfrm rot="0">
              <a:off x="3615690" y="1581150"/>
              <a:ext cx="226695" cy="226695"/>
            </a:xfrm>
            <a:prstGeom prst="ellipse"/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200" b="1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2</a:t>
              </a:r>
              <a:endParaRPr lang="ko-KR" altLang="en-US" sz="1200" b="1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7" name="Rectangle 61"/>
          <p:cNvSpPr>
            <a:spLocks/>
          </p:cNvSpPr>
          <p:nvPr/>
        </p:nvSpPr>
        <p:spPr>
          <a:xfrm rot="0">
            <a:off x="60960" y="2897505"/>
            <a:ext cx="2614295" cy="50546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버튼클릭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연동할 Git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주소 입력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또는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터미널 창에 입력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$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git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 clone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주소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Rectangle 67"/>
          <p:cNvSpPr>
            <a:spLocks/>
          </p:cNvSpPr>
          <p:nvPr/>
        </p:nvSpPr>
        <p:spPr>
          <a:xfrm rot="0">
            <a:off x="2557145" y="2859405"/>
            <a:ext cx="3341370" cy="57848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로컬 저장소 선택 후 연결확인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또는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터미널 직접 입력 </a:t>
            </a:r>
            <a:r>
              <a:rPr sz="120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$ 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git remote add origin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 주소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31" name="그룹 70"/>
          <p:cNvGrpSpPr/>
          <p:nvPr/>
        </p:nvGrpSpPr>
        <p:grpSpPr>
          <a:xfrm rot="0">
            <a:off x="412115" y="1282700"/>
            <a:ext cx="1982470" cy="1614805"/>
            <a:chOff x="412115" y="1282700"/>
            <a:chExt cx="1982470" cy="1614805"/>
          </a:xfrm>
        </p:grpSpPr>
        <p:grpSp>
          <p:nvGrpSpPr>
            <p:cNvPr id="30" name="그룹 69"/>
            <p:cNvGrpSpPr/>
            <p:nvPr/>
          </p:nvGrpSpPr>
          <p:grpSpPr>
            <a:xfrm rot="0">
              <a:off x="412115" y="1282700"/>
              <a:ext cx="1982470" cy="1614805"/>
              <a:chOff x="412115" y="1282700"/>
              <a:chExt cx="1982470" cy="1614805"/>
            </a:xfrm>
          </p:grpSpPr>
          <p:pic>
            <p:nvPicPr>
              <p:cNvPr id="19" name="그림 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412750" y="1283970"/>
                <a:ext cx="1981835" cy="1613535"/>
              </a:xfrm>
              <a:prstGeom prst="rect"/>
              <a:noFill/>
            </p:spPr>
          </p:pic>
          <p:sp>
            <p:nvSpPr>
              <p:cNvPr id="16" name="Rectangle 20"/>
              <p:cNvSpPr>
                <a:spLocks/>
              </p:cNvSpPr>
              <p:nvPr/>
            </p:nvSpPr>
            <p:spPr>
              <a:xfrm rot="0">
                <a:off x="412115" y="1282700"/>
                <a:ext cx="261620" cy="287655"/>
              </a:xfrm>
              <a:prstGeom prst="rect"/>
              <a:noFill/>
              <a:ln w="19050" cap="flat" cmpd="sng">
                <a:solidFill>
                  <a:srgbClr val="FFFF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9" name="그룹 68"/>
            <p:cNvGrpSpPr/>
            <p:nvPr/>
          </p:nvGrpSpPr>
          <p:grpSpPr>
            <a:xfrm rot="0">
              <a:off x="698500" y="2143125"/>
              <a:ext cx="1571625" cy="320675"/>
              <a:chOff x="698500" y="2143125"/>
              <a:chExt cx="1571625" cy="320675"/>
            </a:xfrm>
          </p:grpSpPr>
          <p:sp>
            <p:nvSpPr>
              <p:cNvPr id="15" name="Rectangle 3"/>
              <p:cNvSpPr>
                <a:spLocks/>
              </p:cNvSpPr>
              <p:nvPr/>
            </p:nvSpPr>
            <p:spPr>
              <a:xfrm rot="0">
                <a:off x="777875" y="2298700"/>
                <a:ext cx="1492250" cy="165100"/>
              </a:xfrm>
              <a:prstGeom prst="rect"/>
              <a:noFill/>
              <a:ln w="19050" cap="flat" cmpd="sng">
                <a:solidFill>
                  <a:srgbClr val="FFFF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7" name="Oval 21"/>
              <p:cNvSpPr>
                <a:spLocks/>
              </p:cNvSpPr>
              <p:nvPr/>
            </p:nvSpPr>
            <p:spPr>
              <a:xfrm rot="0">
                <a:off x="698500" y="2143125"/>
                <a:ext cx="225425" cy="2171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200" b="1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1</a:t>
                </a:r>
                <a:endParaRPr lang="ko-KR" altLang="en-US" sz="1200" b="1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pic>
        <p:nvPicPr>
          <p:cNvPr id="26" name="그림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r="34187"/>
          <a:stretch>
            <a:fillRect/>
          </a:stretch>
        </p:blipFill>
        <p:spPr>
          <a:xfrm rot="0">
            <a:off x="222885" y="725805"/>
            <a:ext cx="2355215" cy="42418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</p:pic>
      <p:sp>
        <p:nvSpPr>
          <p:cNvPr id="34" name="Rectangle 95"/>
          <p:cNvSpPr>
            <a:spLocks/>
          </p:cNvSpPr>
          <p:nvPr/>
        </p:nvSpPr>
        <p:spPr>
          <a:xfrm rot="0">
            <a:off x="6209030" y="1310640"/>
            <a:ext cx="254000" cy="273685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5" name="Rectangle 96"/>
          <p:cNvSpPr>
            <a:spLocks/>
          </p:cNvSpPr>
          <p:nvPr/>
        </p:nvSpPr>
        <p:spPr>
          <a:xfrm rot="0">
            <a:off x="6483985" y="1726565"/>
            <a:ext cx="1585595" cy="1109345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6" name="Oval 97"/>
          <p:cNvSpPr>
            <a:spLocks/>
          </p:cNvSpPr>
          <p:nvPr/>
        </p:nvSpPr>
        <p:spPr>
          <a:xfrm rot="0">
            <a:off x="6374765" y="1585595"/>
            <a:ext cx="229870" cy="217805"/>
          </a:xfrm>
          <a:prstGeom prst="ellipse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2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12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Rectangle 98"/>
          <p:cNvSpPr>
            <a:spLocks/>
          </p:cNvSpPr>
          <p:nvPr/>
        </p:nvSpPr>
        <p:spPr>
          <a:xfrm rot="0">
            <a:off x="5719445" y="2895600"/>
            <a:ext cx="2983865" cy="4552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Commit 할 폴더나 파일 추가</a:t>
            </a: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 후</a:t>
            </a:r>
            <a:endParaRPr lang="ko-KR" altLang="en-US" sz="12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Stage에 commit 실행 (+클릭)</a:t>
            </a:r>
            <a:endParaRPr lang="ko-KR" altLang="en-US" sz="12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8" name="그림 99" descr="/Users/do-sunkim/Library/Group Containers/L48J367XN4.com.infraware.PolarisOffice/EngineTemp/1799/fImage54937907190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692140" y="725170"/>
            <a:ext cx="2411730" cy="471805"/>
          </a:xfrm>
          <a:prstGeom prst="rect"/>
          <a:noFill/>
          <a:ln w="0">
            <a:noFill/>
            <a:prstDash/>
          </a:ln>
        </p:spPr>
      </p:pic>
      <p:sp>
        <p:nvSpPr>
          <p:cNvPr id="40" name="Rectangle 106"/>
          <p:cNvSpPr>
            <a:spLocks/>
          </p:cNvSpPr>
          <p:nvPr/>
        </p:nvSpPr>
        <p:spPr>
          <a:xfrm rot="0">
            <a:off x="7143115" y="709295"/>
            <a:ext cx="957580" cy="480695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1" name="Up Arrow 15"/>
          <p:cNvSpPr>
            <a:spLocks/>
          </p:cNvSpPr>
          <p:nvPr/>
        </p:nvSpPr>
        <p:spPr>
          <a:xfrm rot="0">
            <a:off x="1232535" y="1306195"/>
            <a:ext cx="414020" cy="575945"/>
          </a:xfrm>
          <a:prstGeom prst="upArrow">
            <a:avLst>
              <a:gd name="adj1" fmla="val 50000"/>
              <a:gd name="adj2" fmla="val 68664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2" name="Down Arrow 18"/>
          <p:cNvSpPr>
            <a:spLocks/>
          </p:cNvSpPr>
          <p:nvPr/>
        </p:nvSpPr>
        <p:spPr>
          <a:xfrm rot="0">
            <a:off x="7423150" y="1224280"/>
            <a:ext cx="327025" cy="361950"/>
          </a:xfrm>
          <a:prstGeom prst="down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43" name="그림 84" descr="/Users/do-sunkim/Library/Group Containers/L48J367XN4.com.infraware.PolarisOffice/EngineTemp/1799/fImage65317870670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2"/>
          <a:stretch>
            <a:fillRect/>
          </a:stretch>
        </p:blipFill>
        <p:spPr>
          <a:xfrm rot="0">
            <a:off x="6209665" y="3402330"/>
            <a:ext cx="1906905" cy="1311910"/>
          </a:xfrm>
          <a:prstGeom prst="rect"/>
          <a:noFill/>
        </p:spPr>
      </p:pic>
      <p:sp>
        <p:nvSpPr>
          <p:cNvPr id="44" name="Rectangle 85"/>
          <p:cNvSpPr>
            <a:spLocks/>
          </p:cNvSpPr>
          <p:nvPr/>
        </p:nvSpPr>
        <p:spPr>
          <a:xfrm rot="0">
            <a:off x="6206490" y="3408045"/>
            <a:ext cx="271780" cy="273685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5" name="Rectangle 86"/>
          <p:cNvSpPr>
            <a:spLocks/>
          </p:cNvSpPr>
          <p:nvPr/>
        </p:nvSpPr>
        <p:spPr>
          <a:xfrm rot="0">
            <a:off x="7789545" y="4512945"/>
            <a:ext cx="208915" cy="179705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6" name="Rectangle 87"/>
          <p:cNvSpPr>
            <a:spLocks/>
          </p:cNvSpPr>
          <p:nvPr/>
        </p:nvSpPr>
        <p:spPr>
          <a:xfrm rot="0">
            <a:off x="6550025" y="3970655"/>
            <a:ext cx="1483360" cy="17272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000" b="1">
                <a:solidFill>
                  <a:srgbClr val="FFFF00"/>
                </a:solidFill>
                <a:latin typeface="나눔고딕" charset="0"/>
                <a:ea typeface="나눔고딕" charset="0"/>
              </a:rPr>
              <a:t>메세지 입력 </a:t>
            </a:r>
            <a:endParaRPr lang="ko-KR" altLang="en-US" sz="1000" b="1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7" name="그림 88" descr="/Users/do-sunkim/Library/Group Containers/L48J367XN4.com.infraware.PolarisOffice/EngineTemp/1799/fImage63131874706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7885" y="3415030"/>
            <a:ext cx="1910714" cy="1379855"/>
          </a:xfrm>
          <a:prstGeom prst="rect"/>
          <a:noFill/>
        </p:spPr>
      </p:pic>
      <p:sp>
        <p:nvSpPr>
          <p:cNvPr id="48" name="Right Arrow 89"/>
          <p:cNvSpPr>
            <a:spLocks/>
          </p:cNvSpPr>
          <p:nvPr/>
        </p:nvSpPr>
        <p:spPr>
          <a:xfrm rot="0" flipH="1">
            <a:off x="5565140" y="3916045"/>
            <a:ext cx="267970" cy="34861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9" name="Right Arrow 90"/>
          <p:cNvSpPr>
            <a:spLocks/>
          </p:cNvSpPr>
          <p:nvPr/>
        </p:nvSpPr>
        <p:spPr>
          <a:xfrm rot="0" flipH="1">
            <a:off x="2796540" y="3909695"/>
            <a:ext cx="267970" cy="34861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50" name="Arrow 94"/>
          <p:cNvCxnSpPr/>
          <p:nvPr/>
        </p:nvCxnSpPr>
        <p:spPr>
          <a:xfrm rot="0" flipV="1">
            <a:off x="7880350" y="4182110"/>
            <a:ext cx="635" cy="288290"/>
          </a:xfrm>
          <a:prstGeom prst="straightConnector1"/>
          <a:ln w="6350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96"/>
          <p:cNvSpPr>
            <a:spLocks/>
          </p:cNvSpPr>
          <p:nvPr/>
        </p:nvSpPr>
        <p:spPr>
          <a:xfrm rot="0">
            <a:off x="4842510" y="3843655"/>
            <a:ext cx="176530" cy="14732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2" name="Rectangle 97"/>
          <p:cNvSpPr>
            <a:spLocks/>
          </p:cNvSpPr>
          <p:nvPr/>
        </p:nvSpPr>
        <p:spPr>
          <a:xfrm rot="0">
            <a:off x="3729355" y="4003040"/>
            <a:ext cx="1483360" cy="17272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>
                <a:solidFill>
                  <a:srgbClr val="FFFF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000" b="1">
                <a:solidFill>
                  <a:srgbClr val="FFFF00"/>
                </a:solidFill>
                <a:latin typeface="나눔고딕" charset="0"/>
                <a:ea typeface="나눔고딕" charset="0"/>
              </a:rPr>
              <a:t>입력 후 C + 엔터</a:t>
            </a:r>
            <a:endParaRPr lang="ko-KR" altLang="en-US" sz="120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53" name="그림 98" descr="/Users/do-sunkim/Library/Group Containers/L48J367XN4.com.infraware.PolarisOffice/EngineTemp/1799/fImage100189882461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5"/>
          <a:stretch>
            <a:fillRect/>
          </a:stretch>
        </p:blipFill>
        <p:spPr>
          <a:xfrm rot="0">
            <a:off x="370840" y="3402330"/>
            <a:ext cx="2043429" cy="1403350"/>
          </a:xfrm>
          <a:prstGeom prst="rect"/>
          <a:noFill/>
        </p:spPr>
      </p:pic>
      <p:sp>
        <p:nvSpPr>
          <p:cNvPr id="54" name="Rectangle 99"/>
          <p:cNvSpPr>
            <a:spLocks/>
          </p:cNvSpPr>
          <p:nvPr/>
        </p:nvSpPr>
        <p:spPr>
          <a:xfrm rot="0">
            <a:off x="657860" y="4121150"/>
            <a:ext cx="1738630" cy="40132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>
                <a:solidFill>
                  <a:srgbClr val="FFFF00"/>
                </a:solidFill>
                <a:latin typeface="나눔고딕" charset="0"/>
                <a:ea typeface="나눔고딕" charset="0"/>
              </a:rPr>
              <a:t> </a:t>
            </a:r>
            <a:r>
              <a:rPr lang="ko-KR" altLang="en-US" sz="1000" b="1">
                <a:solidFill>
                  <a:srgbClr val="FFFF00"/>
                </a:solidFill>
                <a:latin typeface="나눔고딕" charset="0"/>
                <a:ea typeface="나눔고딕" charset="0"/>
              </a:rPr>
              <a:t>커밋내용</a:t>
            </a:r>
            <a:endParaRPr lang="ko-KR" altLang="en-US" sz="1000" b="1">
              <a:solidFill>
                <a:srgbClr val="FFFF00"/>
              </a:solidFill>
              <a:latin typeface="나눔고딕" charset="0"/>
              <a:ea typeface="나눔고딕" charset="0"/>
            </a:endParaRPr>
          </a:p>
          <a:p>
            <a:pPr marL="0" indent="0" algn="r" latinLnBrk="0" hangingPunct="1">
              <a:buFontTx/>
              <a:buNone/>
            </a:pPr>
            <a:r>
              <a:rPr lang="ko-KR" altLang="en-US" sz="1000" b="1">
                <a:solidFill>
                  <a:srgbClr val="FFFF00"/>
                </a:solidFill>
                <a:latin typeface="나눔고딕" charset="0"/>
                <a:ea typeface="나눔고딕" charset="0"/>
              </a:rPr>
              <a:t>확인 후 Push</a:t>
            </a:r>
            <a:endParaRPr lang="ko-KR" altLang="en-US" sz="1200">
              <a:solidFill>
                <a:srgbClr val="FFFF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5" name="Rectangle 100"/>
          <p:cNvSpPr>
            <a:spLocks/>
          </p:cNvSpPr>
          <p:nvPr/>
        </p:nvSpPr>
        <p:spPr>
          <a:xfrm rot="0">
            <a:off x="1516380" y="3580130"/>
            <a:ext cx="176530" cy="14732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56" name="Arrow 101"/>
          <p:cNvCxnSpPr/>
          <p:nvPr/>
        </p:nvCxnSpPr>
        <p:spPr>
          <a:xfrm rot="0" flipV="1">
            <a:off x="1600835" y="3810000"/>
            <a:ext cx="635" cy="288290"/>
          </a:xfrm>
          <a:prstGeom prst="straightConnector1"/>
          <a:ln w="6350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32" descr="/Users/do-sunkim/Library/Group Containers/L48J367XN4.com.infraware.PolarisOffice/EngineTemp/1799/fImage287186104913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450" y="927735"/>
            <a:ext cx="8033385" cy="386524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695" cy="56642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Visual Studio Code 연동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angle 128"/>
          <p:cNvSpPr>
            <a:spLocks/>
          </p:cNvSpPr>
          <p:nvPr/>
        </p:nvSpPr>
        <p:spPr>
          <a:xfrm rot="0">
            <a:off x="1677035" y="4056380"/>
            <a:ext cx="4992370" cy="231140"/>
          </a:xfrm>
          <a:prstGeom prst="rect"/>
          <a:noFill/>
          <a:ln w="158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텍스트 상자 133"/>
          <p:cNvSpPr txBox="1">
            <a:spLocks/>
          </p:cNvSpPr>
          <p:nvPr/>
        </p:nvSpPr>
        <p:spPr>
          <a:xfrm rot="0">
            <a:off x="2244090" y="3739515"/>
            <a:ext cx="3612515" cy="26987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>
              <a:lnSpc>
                <a:spcPct val="125000"/>
              </a:lnSpc>
              <a:buFontTx/>
              <a:buNone/>
            </a:pPr>
            <a:r>
              <a:rPr sz="1400" i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최종으로 올라간 파일을 확인 </a:t>
            </a: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115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05" t="8110" r="12561"/>
          <a:stretch>
            <a:fillRect/>
          </a:stretch>
        </p:blipFill>
        <p:spPr>
          <a:xfrm rot="0">
            <a:off x="4268470" y="1057275"/>
            <a:ext cx="3809365" cy="2801620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  <a:effectLst>
            <a:outerShdw sx="100000" sy="23000" kx="1200000" blurRad="76200" dist="0" dir="13500000" rotWithShape="0" algn="br">
              <a:srgbClr val="000000">
                <a:alpha val="9019"/>
              </a:srgbClr>
            </a:outerShdw>
          </a:effectLst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sp>
        <p:nvSpPr>
          <p:cNvPr id="95" name="Rect 0"/>
          <p:cNvSpPr>
            <a:spLocks/>
          </p:cNvSpPr>
          <p:nvPr/>
        </p:nvSpPr>
        <p:spPr>
          <a:xfrm>
            <a:off x="-5080" y="0"/>
            <a:ext cx="3349625" cy="27178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제작의 과정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 rot="0">
            <a:off x="174625" y="448945"/>
            <a:ext cx="2988945" cy="9531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웹페이지를 만들기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위해서는...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1" name="그룹 32"/>
          <p:cNvGrpSpPr/>
          <p:nvPr/>
        </p:nvGrpSpPr>
        <p:grpSpPr>
          <a:xfrm rot="0">
            <a:off x="3663950" y="372110"/>
            <a:ext cx="957580" cy="1184910"/>
            <a:chOff x="3663950" y="372110"/>
            <a:chExt cx="957580" cy="1184910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 rot="0">
              <a:off x="3663950" y="372110"/>
              <a:ext cx="957580" cy="953770"/>
            </a:xfrm>
            <a:prstGeom prst="ellipse"/>
            <a:solidFill>
              <a:srgbClr val="E2794C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웹기획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0" name="그룹 29"/>
            <p:cNvGrpSpPr/>
            <p:nvPr/>
          </p:nvGrpSpPr>
          <p:grpSpPr>
            <a:xfrm>
              <a:off x="3833495" y="594360"/>
              <a:ext cx="640715" cy="962025"/>
              <a:chOff x="3833495" y="594360"/>
              <a:chExt cx="640715" cy="962025"/>
            </a:xfrm>
          </p:grpSpPr>
          <p:sp>
            <p:nvSpPr>
              <p:cNvPr id="98" name="Oval 23"/>
              <p:cNvSpPr>
                <a:spLocks/>
              </p:cNvSpPr>
              <p:nvPr/>
            </p:nvSpPr>
            <p:spPr>
              <a:xfrm rot="0">
                <a:off x="3980815" y="59436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9" name="Oval 28"/>
              <p:cNvSpPr>
                <a:spLocks/>
              </p:cNvSpPr>
              <p:nvPr/>
            </p:nvSpPr>
            <p:spPr>
              <a:xfrm rot="0">
                <a:off x="3833495" y="91821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2" name="그룹 37"/>
          <p:cNvGrpSpPr/>
          <p:nvPr/>
        </p:nvGrpSpPr>
        <p:grpSpPr>
          <a:xfrm rot="0">
            <a:off x="5779770" y="2026920"/>
            <a:ext cx="957580" cy="1184910"/>
            <a:chOff x="5779770" y="2026920"/>
            <a:chExt cx="957580" cy="1184910"/>
          </a:xfrm>
        </p:grpSpPr>
        <p:sp>
          <p:nvSpPr>
            <p:cNvPr id="103" name="Oval 33"/>
            <p:cNvSpPr>
              <a:spLocks/>
            </p:cNvSpPr>
            <p:nvPr/>
          </p:nvSpPr>
          <p:spPr>
            <a:xfrm rot="0">
              <a:off x="5779770" y="2026920"/>
              <a:ext cx="957580" cy="953770"/>
            </a:xfrm>
            <a:prstGeom prst="ellipse"/>
            <a:solidFill>
              <a:srgbClr val="8FBE5B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4" name="그룹 36"/>
            <p:cNvGrpSpPr/>
            <p:nvPr/>
          </p:nvGrpSpPr>
          <p:grpSpPr>
            <a:xfrm>
              <a:off x="5949315" y="2249170"/>
              <a:ext cx="640715" cy="962025"/>
              <a:chOff x="5949315" y="2249170"/>
              <a:chExt cx="640715" cy="962025"/>
            </a:xfrm>
          </p:grpSpPr>
          <p:sp>
            <p:nvSpPr>
              <p:cNvPr id="105" name="Oval 34"/>
              <p:cNvSpPr>
                <a:spLocks/>
              </p:cNvSpPr>
              <p:nvPr/>
            </p:nvSpPr>
            <p:spPr>
              <a:xfrm rot="0">
                <a:off x="6096635" y="224917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6" name="Oval 35"/>
              <p:cNvSpPr>
                <a:spLocks/>
              </p:cNvSpPr>
              <p:nvPr/>
            </p:nvSpPr>
            <p:spPr>
              <a:xfrm rot="0">
                <a:off x="5949315" y="257302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7" name="그룹 48"/>
          <p:cNvGrpSpPr/>
          <p:nvPr/>
        </p:nvGrpSpPr>
        <p:grpSpPr>
          <a:xfrm rot="0">
            <a:off x="7795895" y="3703955"/>
            <a:ext cx="957580" cy="1184910"/>
            <a:chOff x="7795895" y="3703955"/>
            <a:chExt cx="957580" cy="1184910"/>
          </a:xfrm>
        </p:grpSpPr>
        <p:sp>
          <p:nvSpPr>
            <p:cNvPr id="108" name="Oval 44"/>
            <p:cNvSpPr>
              <a:spLocks/>
            </p:cNvSpPr>
            <p:nvPr/>
          </p:nvSpPr>
          <p:spPr>
            <a:xfrm rot="0">
              <a:off x="7795895" y="3703955"/>
              <a:ext cx="957580" cy="953770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9" name="그룹 47"/>
            <p:cNvGrpSpPr/>
            <p:nvPr/>
          </p:nvGrpSpPr>
          <p:grpSpPr>
            <a:xfrm>
              <a:off x="7965440" y="3926205"/>
              <a:ext cx="640715" cy="962025"/>
              <a:chOff x="7965440" y="3926205"/>
              <a:chExt cx="640715" cy="962025"/>
            </a:xfrm>
          </p:grpSpPr>
          <p:sp>
            <p:nvSpPr>
              <p:cNvPr id="110" name="Oval 45"/>
              <p:cNvSpPr>
                <a:spLocks/>
              </p:cNvSpPr>
              <p:nvPr/>
            </p:nvSpPr>
            <p:spPr>
              <a:xfrm rot="0">
                <a:off x="8112760" y="3926205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1" name="Oval 46"/>
              <p:cNvSpPr>
                <a:spLocks/>
              </p:cNvSpPr>
              <p:nvPr/>
            </p:nvSpPr>
            <p:spPr>
              <a:xfrm rot="0">
                <a:off x="7965440" y="4250055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cxnSp>
        <p:nvCxnSpPr>
          <p:cNvPr id="112" name="Elbow Double Arrow Connector 64"/>
          <p:cNvCxnSpPr/>
          <p:nvPr/>
        </p:nvCxnSpPr>
        <p:spPr>
          <a:xfrm rot="0">
            <a:off x="3849370" y="864870"/>
            <a:ext cx="2080895" cy="1659890"/>
          </a:xfrm>
          <a:prstGeom prst="bentConnector3">
            <a:avLst>
              <a:gd name="adj1" fmla="val 23"/>
            </a:avLst>
          </a:prstGeom>
          <a:ln w="635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rgbClr val="E2794D"/>
                </a:gs>
                <a:gs pos="70000">
                  <a:srgbClr val="8FBE5C"/>
                </a:gs>
                <a:gs pos="98000">
                  <a:schemeClr val="bg1"/>
                </a:gs>
              </a:gsLst>
              <a:lin ang="2700000"/>
            </a:gradFill>
            <a:prstDash val="dash"/>
            <a:miter lim="800000"/>
            <a:headEnd type="oval" w="sm" len="sm"/>
            <a:tailEnd type="oval" w="sm" len="sm"/>
          </a:ln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Double Arrow Connector 320"/>
          <p:cNvCxnSpPr/>
          <p:nvPr/>
        </p:nvCxnSpPr>
        <p:spPr>
          <a:xfrm rot="16200000" flipH="1">
            <a:off x="6435725" y="2689225"/>
            <a:ext cx="1691640" cy="1348740"/>
          </a:xfrm>
          <a:prstGeom prst="bentConnector3">
            <a:avLst>
              <a:gd name="adj1" fmla="val 49944"/>
            </a:avLst>
          </a:prstGeom>
          <a:ln w="635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rgbClr val="8FBE5C"/>
                </a:gs>
                <a:gs pos="74000">
                  <a:srgbClr val="6EC2DF"/>
                </a:gs>
                <a:gs pos="100000">
                  <a:schemeClr val="bg1"/>
                </a:gs>
              </a:gsLst>
              <a:lin ang="2700000"/>
            </a:gradFill>
            <a:prstDash val="dash"/>
            <a:miter lim="800000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338"/>
          <p:cNvGrpSpPr/>
          <p:nvPr/>
        </p:nvGrpSpPr>
        <p:grpSpPr>
          <a:xfrm rot="0">
            <a:off x="321945" y="1634490"/>
            <a:ext cx="2879090" cy="802005"/>
            <a:chOff x="321945" y="1634490"/>
            <a:chExt cx="2879090" cy="802005"/>
          </a:xfrm>
        </p:grpSpPr>
        <p:grpSp>
          <p:nvGrpSpPr>
            <p:cNvPr id="115" name="그룹 326"/>
            <p:cNvGrpSpPr/>
            <p:nvPr/>
          </p:nvGrpSpPr>
          <p:grpSpPr>
            <a:xfrm rot="0">
              <a:off x="321945" y="1634490"/>
              <a:ext cx="2879090" cy="308610"/>
              <a:chOff x="321945" y="1634490"/>
              <a:chExt cx="2879090" cy="308610"/>
            </a:xfrm>
          </p:grpSpPr>
          <p:sp>
            <p:nvSpPr>
              <p:cNvPr id="116" name="텍스트 상자 324"/>
              <p:cNvSpPr txBox="1">
                <a:spLocks/>
              </p:cNvSpPr>
              <p:nvPr/>
            </p:nvSpPr>
            <p:spPr>
              <a:xfrm rot="0">
                <a:off x="683260" y="1634490"/>
                <a:ext cx="2517775" cy="30861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기획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7" name="Oval 325"/>
              <p:cNvSpPr>
                <a:spLocks/>
              </p:cNvSpPr>
              <p:nvPr/>
            </p:nvSpPr>
            <p:spPr>
              <a:xfrm rot="0">
                <a:off x="321945" y="1643380"/>
                <a:ext cx="291465" cy="286385"/>
              </a:xfrm>
              <a:prstGeom prst="ellipse"/>
              <a:solidFill>
                <a:srgbClr val="E2794C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352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1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3" name="텍스트 상자 334"/>
            <p:cNvSpPr txBox="1">
              <a:spLocks/>
            </p:cNvSpPr>
            <p:nvPr/>
          </p:nvSpPr>
          <p:spPr>
            <a:xfrm rot="0">
              <a:off x="692785" y="1920240"/>
              <a:ext cx="2506980" cy="516255"/>
            </a:xfrm>
            <a:prstGeom prst="rect"/>
            <a:solidFill>
              <a:srgbClr val="8FBE5C">
                <a:alpha val="0"/>
              </a:srgbClr>
            </a:solidFill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클라이언트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요구사항을  화면에 구성 및 설계 (스토리보드, 화면정의서)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27" name="그룹 339"/>
          <p:cNvGrpSpPr/>
          <p:nvPr/>
        </p:nvGrpSpPr>
        <p:grpSpPr>
          <a:xfrm>
            <a:off x="320675" y="2657475"/>
            <a:ext cx="2878455" cy="805815"/>
            <a:chOff x="320675" y="2657475"/>
            <a:chExt cx="2878455" cy="805815"/>
          </a:xfrm>
        </p:grpSpPr>
        <p:grpSp>
          <p:nvGrpSpPr>
            <p:cNvPr id="118" name="그룹 329"/>
            <p:cNvGrpSpPr/>
            <p:nvPr/>
          </p:nvGrpSpPr>
          <p:grpSpPr>
            <a:xfrm>
              <a:off x="320675" y="2657475"/>
              <a:ext cx="2877820" cy="307340"/>
              <a:chOff x="320675" y="2657475"/>
              <a:chExt cx="2877820" cy="307340"/>
            </a:xfrm>
          </p:grpSpPr>
          <p:sp>
            <p:nvSpPr>
              <p:cNvPr id="119" name="텍스트 상자 327"/>
              <p:cNvSpPr txBox="1">
                <a:spLocks/>
              </p:cNvSpPr>
              <p:nvPr/>
            </p:nvSpPr>
            <p:spPr>
              <a:xfrm rot="0">
                <a:off x="681990" y="2655570"/>
                <a:ext cx="2517140" cy="30797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디자인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0" name="Oval 328"/>
              <p:cNvSpPr>
                <a:spLocks/>
              </p:cNvSpPr>
              <p:nvPr/>
            </p:nvSpPr>
            <p:spPr>
              <a:xfrm rot="0">
                <a:off x="320675" y="2664460"/>
                <a:ext cx="290830" cy="286385"/>
              </a:xfrm>
              <a:prstGeom prst="ellipse"/>
              <a:solidFill>
                <a:srgbClr val="8FBE5C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745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2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4" name="텍스트 상자 335"/>
            <p:cNvSpPr txBox="1">
              <a:spLocks/>
            </p:cNvSpPr>
            <p:nvPr/>
          </p:nvSpPr>
          <p:spPr>
            <a:xfrm rot="0">
              <a:off x="691515" y="2947670"/>
              <a:ext cx="2508250" cy="516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웹문서 제작을 위해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서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화면정의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서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기반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으로 그래픽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을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재구성(UI/UX 디자인)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28" name="그룹 340"/>
          <p:cNvGrpSpPr/>
          <p:nvPr/>
        </p:nvGrpSpPr>
        <p:grpSpPr>
          <a:xfrm>
            <a:off x="320675" y="3686175"/>
            <a:ext cx="2888615" cy="819785"/>
            <a:chOff x="320675" y="3686175"/>
            <a:chExt cx="2888615" cy="819785"/>
          </a:xfrm>
        </p:grpSpPr>
        <p:grpSp>
          <p:nvGrpSpPr>
            <p:cNvPr id="114" name="그룹 323"/>
            <p:cNvGrpSpPr/>
            <p:nvPr/>
          </p:nvGrpSpPr>
          <p:grpSpPr>
            <a:xfrm>
              <a:off x="320675" y="3686175"/>
              <a:ext cx="2877820" cy="307340"/>
              <a:chOff x="320675" y="3686175"/>
              <a:chExt cx="2877820" cy="307340"/>
            </a:xfrm>
          </p:grpSpPr>
          <p:sp>
            <p:nvSpPr>
              <p:cNvPr id="41" name="Rect 0"/>
              <p:cNvSpPr txBox="1">
                <a:spLocks/>
              </p:cNvSpPr>
              <p:nvPr/>
            </p:nvSpPr>
            <p:spPr>
              <a:xfrm rot="0">
                <a:off x="681990" y="3684270"/>
                <a:ext cx="2517140" cy="30797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개발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7" name="Oval 14"/>
              <p:cNvSpPr>
                <a:spLocks/>
              </p:cNvSpPr>
              <p:nvPr/>
            </p:nvSpPr>
            <p:spPr>
              <a:xfrm rot="0">
                <a:off x="320675" y="3693795"/>
                <a:ext cx="290830" cy="285115"/>
              </a:xfrm>
              <a:prstGeom prst="ellipse"/>
              <a:solidFill>
                <a:srgbClr val="6EC2D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745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3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5" name="텍스트 상자 337"/>
            <p:cNvSpPr txBox="1">
              <a:spLocks/>
            </p:cNvSpPr>
            <p:nvPr/>
          </p:nvSpPr>
          <p:spPr>
            <a:xfrm rot="0">
              <a:off x="690880" y="3990340"/>
              <a:ext cx="2519045" cy="516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제작된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웹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문서를 동적으로 구현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(프론트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엔드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/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백엔드)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1" animBg="1"/>
      <p:bldP spid="126" grpId="2" animBg="1"/>
      <p:bldP spid="112" grpId="3" animBg="1"/>
      <p:bldP spid="102" grpId="4" animBg="1"/>
      <p:bldP spid="127" grpId="5" animBg="1"/>
      <p:bldP spid="113" grpId="6" animBg="1"/>
      <p:bldP spid="107" grpId="7" animBg="1"/>
      <p:bldP spid="128" grpId="8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1819275" y="805815"/>
          <a:ext cx="6947535" cy="4063365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812800"/>
                <a:gridCol w="1792605"/>
                <a:gridCol w="753110"/>
                <a:gridCol w="2011680"/>
                <a:gridCol w="1577340"/>
              </a:tblGrid>
              <a:tr h="23241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화면ID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Main00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화면명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Main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비고(설명)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화면설명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메인페이지 화면구성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98545">
                <a:tc gridSpan="4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bg1">
                              <a:lumMod val="65000"/>
                              <a:lumOff val="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endParaRPr lang="ko-KR" altLang="en-US" sz="1800" kern="1200" i="0" b="0">
                        <a:solidFill>
                          <a:schemeClr val="bg1">
                            <a:lumMod val="65000"/>
                            <a:lumOff val="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endParaRPr lang="ko-KR" altLang="en-US" sz="400" kern="1200" i="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 0"/>
          <p:cNvSpPr txBox="1">
            <a:spLocks/>
          </p:cNvSpPr>
          <p:nvPr/>
        </p:nvSpPr>
        <p:spPr>
          <a:xfrm>
            <a:off x="178435" y="2117725"/>
            <a:ext cx="151257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Storyboard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6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화면정의서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/ 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UI설계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155" cy="56388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5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3370" cy="413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기획자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21510" y="1310640"/>
            <a:ext cx="5113020" cy="3467100"/>
          </a:xfrm>
          <a:prstGeom prst="rect"/>
          <a:noFill/>
        </p:spPr>
      </p:pic>
      <p:sp>
        <p:nvSpPr>
          <p:cNvPr id="102" name="Oval 379"/>
          <p:cNvSpPr>
            <a:spLocks/>
          </p:cNvSpPr>
          <p:nvPr/>
        </p:nvSpPr>
        <p:spPr>
          <a:xfrm>
            <a:off x="454025" y="888365"/>
            <a:ext cx="958215" cy="954405"/>
          </a:xfrm>
          <a:prstGeom prst="ellipse"/>
          <a:solidFill>
            <a:srgbClr val="E2794C"/>
          </a:solidFill>
          <a:ln w="0">
            <a:noFill/>
            <a:prstDash/>
          </a:ln>
          <a:effectLst>
            <a:innerShdw blurRad="63500" dist="50800" dir="13500000">
              <a:srgbClr val="000000">
                <a:alpha val="50000"/>
              </a:srgbClr>
            </a:innerShdw>
            <a:reflection algn="bl" blurRad="6350" dir="5400000" stA="12026" endPos="30890" sx="100000" sy="-100000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웹기획</a:t>
            </a: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3" name="그룹 382"/>
          <p:cNvGrpSpPr/>
          <p:nvPr/>
        </p:nvGrpSpPr>
        <p:grpSpPr>
          <a:xfrm rot="0">
            <a:off x="623570" y="1110615"/>
            <a:ext cx="640715" cy="962025"/>
            <a:chOff x="623570" y="1110615"/>
            <a:chExt cx="640715" cy="962025"/>
          </a:xfrm>
        </p:grpSpPr>
        <p:sp>
          <p:nvSpPr>
            <p:cNvPr id="104" name="Oval 380"/>
            <p:cNvSpPr>
              <a:spLocks/>
            </p:cNvSpPr>
            <p:nvPr/>
          </p:nvSpPr>
          <p:spPr>
            <a:xfrm rot="0">
              <a:off x="770890" y="1110615"/>
              <a:ext cx="314325" cy="323215"/>
            </a:xfrm>
            <a:prstGeom prst="ellipse"/>
            <a:solidFill>
              <a:schemeClr val="bg1">
                <a:alpha val="180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05" name="Oval 381"/>
            <p:cNvSpPr>
              <a:spLocks/>
            </p:cNvSpPr>
            <p:nvPr/>
          </p:nvSpPr>
          <p:spPr>
            <a:xfrm rot="0">
              <a:off x="623570" y="1434465"/>
              <a:ext cx="640715" cy="638175"/>
            </a:xfrm>
            <a:prstGeom prst="ellipse"/>
            <a:solidFill>
              <a:schemeClr val="bg1">
                <a:alpha val="180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12" name="텍스트 상자 32"/>
          <p:cNvSpPr txBox="1">
            <a:spLocks/>
          </p:cNvSpPr>
          <p:nvPr/>
        </p:nvSpPr>
        <p:spPr>
          <a:xfrm rot="0">
            <a:off x="7190740" y="1308100"/>
            <a:ext cx="1577340" cy="3437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❶</a:t>
            </a: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회사로고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❷ 상단링크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Home, Abour us, News,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Contact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❸ 메인메뉴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: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기업소개, 사업안내, 자료실,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커뮤니티, 전체메뉴 링크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❹ 메인비쥬얼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소개하는 이미지와 내용설명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및 슬라이드 형시으로 구현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❺ 로그인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아이디/패스워드 찾기와 회원  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가입이 가능한 페이지로 이동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❻ 링크영역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독자문의, 자격증시험일정,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도서목록 다운로드, 저자모집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❼ 새로나온 소식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새로나온 책 및 소식 탭 내용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❽ 자료 다운로드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도서자료 및 부록에 관련한 내용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다운로드 가능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❾ 이달의 저자칼럼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이달의 저자칼럼에 대한 동영상 및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내용에 대한 소개영역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18" name="그룹 100"/>
          <p:cNvGrpSpPr/>
          <p:nvPr/>
        </p:nvGrpSpPr>
        <p:grpSpPr>
          <a:xfrm rot="0">
            <a:off x="207010" y="3276600"/>
            <a:ext cx="1503680" cy="1404620"/>
            <a:chOff x="207010" y="3276600"/>
            <a:chExt cx="1503680" cy="1404620"/>
          </a:xfrm>
        </p:grpSpPr>
        <p:sp>
          <p:nvSpPr>
            <p:cNvPr id="113" name="텍스트 상자 42"/>
            <p:cNvSpPr txBox="1">
              <a:spLocks/>
            </p:cNvSpPr>
            <p:nvPr/>
          </p:nvSpPr>
          <p:spPr>
            <a:xfrm rot="0">
              <a:off x="207010" y="3569335"/>
              <a:ext cx="523875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Power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point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06" name="그림 711">
              <a:hlinkClick r:id="rId47"/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1210" y="3277235"/>
              <a:ext cx="313055" cy="28384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7" name="그림 714">
              <a:hlinkClick r:id="rId48"/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84605" y="3277235"/>
              <a:ext cx="29337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8" name="그림 716">
              <a:hlinkClick r:id="rId49"/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21310" y="3276600"/>
              <a:ext cx="28956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9" name="그림 718">
              <a:hlinkClick r:id="rId50"/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94030" y="4097020"/>
              <a:ext cx="360680" cy="29908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0" name="그림 739">
              <a:hlinkClick r:id="rId51"/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11885" y="4098290"/>
              <a:ext cx="277495" cy="27749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114" name="텍스트 상자 94"/>
            <p:cNvSpPr txBox="1">
              <a:spLocks/>
            </p:cNvSpPr>
            <p:nvPr/>
          </p:nvSpPr>
          <p:spPr>
            <a:xfrm rot="0">
              <a:off x="688340" y="3569970"/>
              <a:ext cx="52387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Power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Mockup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5" name="텍스트 상자 95"/>
            <p:cNvSpPr txBox="1">
              <a:spLocks/>
            </p:cNvSpPr>
            <p:nvPr/>
          </p:nvSpPr>
          <p:spPr>
            <a:xfrm rot="0">
              <a:off x="1156335" y="3570605"/>
              <a:ext cx="55435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Balsamiq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Mockup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6" name="텍스트 상자 96"/>
            <p:cNvSpPr txBox="1">
              <a:spLocks/>
            </p:cNvSpPr>
            <p:nvPr/>
          </p:nvSpPr>
          <p:spPr>
            <a:xfrm rot="0">
              <a:off x="457200" y="4371975"/>
              <a:ext cx="45148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Kakao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Oven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7" name="텍스트 상자 97"/>
            <p:cNvSpPr txBox="1">
              <a:spLocks/>
            </p:cNvSpPr>
            <p:nvPr/>
          </p:nvSpPr>
          <p:spPr>
            <a:xfrm rot="0">
              <a:off x="1013460" y="4375785"/>
              <a:ext cx="487045" cy="20129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AXURE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155" cy="56388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3370" cy="413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디자이너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278765" y="2127250"/>
            <a:ext cx="1368425" cy="6153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Design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UI/UX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/CX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디자인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508" r="168" b="301"/>
          <a:stretch>
            <a:fillRect/>
          </a:stretch>
        </p:blipFill>
        <p:spPr>
          <a:xfrm rot="0">
            <a:off x="1939925" y="857885"/>
            <a:ext cx="6773545" cy="3963670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grpSp>
        <p:nvGrpSpPr>
          <p:cNvPr id="107" name="그룹 388"/>
          <p:cNvGrpSpPr/>
          <p:nvPr/>
        </p:nvGrpSpPr>
        <p:grpSpPr>
          <a:xfrm rot="0">
            <a:off x="487045" y="894715"/>
            <a:ext cx="957580" cy="1180465"/>
            <a:chOff x="487045" y="894715"/>
            <a:chExt cx="957580" cy="1180465"/>
          </a:xfrm>
          <a:solidFill>
            <a:srgbClr val="8FBE5C"/>
          </a:solidFill>
        </p:grpSpPr>
        <p:sp>
          <p:nvSpPr>
            <p:cNvPr id="108" name="Oval 384"/>
            <p:cNvSpPr>
              <a:spLocks/>
            </p:cNvSpPr>
            <p:nvPr/>
          </p:nvSpPr>
          <p:spPr>
            <a:xfrm rot="0">
              <a:off x="487045" y="894715"/>
              <a:ext cx="957580" cy="953770"/>
            </a:xfrm>
            <a:prstGeom prst="ellipse"/>
            <a:grpFill/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9" name="그룹 387"/>
            <p:cNvGrpSpPr/>
            <p:nvPr/>
          </p:nvGrpSpPr>
          <p:grpSpPr>
            <a:xfrm rot="0">
              <a:off x="656590" y="1116965"/>
              <a:ext cx="641350" cy="958215"/>
              <a:chOff x="656590" y="1116965"/>
              <a:chExt cx="641350" cy="958215"/>
            </a:xfrm>
            <a:grpFill/>
          </p:grpSpPr>
          <p:sp>
            <p:nvSpPr>
              <p:cNvPr id="110" name="Oval 385"/>
              <p:cNvSpPr>
                <a:spLocks/>
              </p:cNvSpPr>
              <p:nvPr/>
            </p:nvSpPr>
            <p:spPr>
              <a:xfrm rot="0">
                <a:off x="803910" y="1116965"/>
                <a:ext cx="314960" cy="323850"/>
              </a:xfrm>
              <a:prstGeom prst="ellipse"/>
              <a:solidFill>
                <a:schemeClr val="bg1">
                  <a:alpha val="180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1" name="Oval 386"/>
              <p:cNvSpPr>
                <a:spLocks/>
              </p:cNvSpPr>
              <p:nvPr/>
            </p:nvSpPr>
            <p:spPr>
              <a:xfrm rot="0">
                <a:off x="656590" y="1436370"/>
                <a:ext cx="641350" cy="638810"/>
              </a:xfrm>
              <a:prstGeom prst="ellipse"/>
              <a:solidFill>
                <a:schemeClr val="bg1">
                  <a:alpha val="180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18" name="그룹 222"/>
          <p:cNvGrpSpPr/>
          <p:nvPr/>
        </p:nvGrpSpPr>
        <p:grpSpPr>
          <a:xfrm rot="0">
            <a:off x="179070" y="3310255"/>
            <a:ext cx="1728470" cy="1270635"/>
            <a:chOff x="179070" y="3310255"/>
            <a:chExt cx="1728470" cy="1270635"/>
          </a:xfrm>
        </p:grpSpPr>
        <p:sp>
          <p:nvSpPr>
            <p:cNvPr id="116" name="텍스트 상자 53"/>
            <p:cNvSpPr txBox="1">
              <a:spLocks/>
            </p:cNvSpPr>
            <p:nvPr/>
          </p:nvSpPr>
          <p:spPr>
            <a:xfrm rot="0">
              <a:off x="179070" y="3623945"/>
              <a:ext cx="1728470" cy="9569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Photoshop    illustrator        XD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          Sketch               Figma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12" name="그림 45">
              <a:hlinkClick r:id="rId43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 flipH="1">
              <a:off x="505460" y="4084320"/>
              <a:ext cx="304165" cy="27813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3" name="그림 46">
              <a:hlinkClick r:id="rId4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0365" y="3310890"/>
              <a:ext cx="286385" cy="28257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4" name="그림 47">
              <a:hlinkClick r:id="rId45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56615" y="3315970"/>
              <a:ext cx="290195" cy="28257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5" name="그림 48">
              <a:hlinkClick r:id="rId46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325245" y="3310255"/>
              <a:ext cx="29972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7" name="그림 55">
              <a:hlinkClick r:id="rId47"/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91895" y="4062730"/>
              <a:ext cx="198120" cy="30543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-4445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4005" cy="4140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개발자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1882775" y="948055"/>
            <a:ext cx="32397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17" name="그룹 410"/>
          <p:cNvGrpSpPr/>
          <p:nvPr/>
        </p:nvGrpSpPr>
        <p:grpSpPr>
          <a:xfrm>
            <a:off x="469265" y="890270"/>
            <a:ext cx="956945" cy="1184275"/>
            <a:chOff x="469265" y="890270"/>
            <a:chExt cx="956945" cy="1184275"/>
          </a:xfrm>
        </p:grpSpPr>
        <p:sp>
          <p:nvSpPr>
            <p:cNvPr id="118" name="Oval 406"/>
            <p:cNvSpPr>
              <a:spLocks/>
            </p:cNvSpPr>
            <p:nvPr/>
          </p:nvSpPr>
          <p:spPr>
            <a:xfrm rot="0">
              <a:off x="469265" y="890270"/>
              <a:ext cx="957580" cy="953770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9" name="그룹 409"/>
            <p:cNvGrpSpPr/>
            <p:nvPr/>
          </p:nvGrpSpPr>
          <p:grpSpPr>
            <a:xfrm>
              <a:off x="638810" y="1112520"/>
              <a:ext cx="640715" cy="962025"/>
              <a:chOff x="638810" y="1112520"/>
              <a:chExt cx="640715" cy="962025"/>
            </a:xfrm>
          </p:grpSpPr>
          <p:sp>
            <p:nvSpPr>
              <p:cNvPr id="120" name="Oval 407"/>
              <p:cNvSpPr>
                <a:spLocks/>
              </p:cNvSpPr>
              <p:nvPr/>
            </p:nvSpPr>
            <p:spPr>
              <a:xfrm rot="0">
                <a:off x="786130" y="111252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1" name="Oval 408"/>
              <p:cNvSpPr>
                <a:spLocks/>
              </p:cNvSpPr>
              <p:nvPr/>
            </p:nvSpPr>
            <p:spPr>
              <a:xfrm rot="0">
                <a:off x="638810" y="143637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pic>
        <p:nvPicPr>
          <p:cNvPr id="122" name="그림 6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95"/>
          <a:stretch>
            <a:fillRect/>
          </a:stretch>
        </p:blipFill>
        <p:spPr>
          <a:xfrm rot="0">
            <a:off x="1934845" y="782955"/>
            <a:ext cx="6790055" cy="327660"/>
          </a:xfrm>
          <a:prstGeom prst="rect"/>
          <a:noFill/>
          <a:ln w="0" cap="flat" cmpd="sng">
            <a:noFill/>
            <a:prstDash/>
            <a:round/>
          </a:ln>
        </p:spPr>
      </p:pic>
      <p:sp>
        <p:nvSpPr>
          <p:cNvPr id="123" name="텍스트 상자 87"/>
          <p:cNvSpPr txBox="1">
            <a:spLocks/>
          </p:cNvSpPr>
          <p:nvPr/>
        </p:nvSpPr>
        <p:spPr>
          <a:xfrm rot="0">
            <a:off x="102235" y="2131060"/>
            <a:ext cx="1694180" cy="6153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Development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프론트엔트 / 백엔드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29" name="그림 2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"/>
          <a:stretch>
            <a:fillRect/>
          </a:stretch>
        </p:blipFill>
        <p:spPr>
          <a:xfrm rot="0">
            <a:off x="1932940" y="1104900"/>
            <a:ext cx="6791960" cy="3735070"/>
          </a:xfrm>
          <a:prstGeom prst="rect"/>
          <a:noFill/>
          <a:ln w="0" cap="flat" cmpd="sng">
            <a:noFill/>
            <a:prstDash/>
            <a:round/>
          </a:ln>
          <a:effectLst>
            <a:outerShdw sx="100000" sy="23000" kx="1200000" blurRad="127000" dist="0" dir="13500000" rotWithShape="0" algn="br">
              <a:srgbClr val="000000">
                <a:alpha val="5000"/>
              </a:srgbClr>
            </a:outerShdw>
          </a:effectLst>
        </p:spPr>
      </p:pic>
      <p:grpSp>
        <p:nvGrpSpPr>
          <p:cNvPr id="131" name="그룹 272"/>
          <p:cNvGrpSpPr/>
          <p:nvPr/>
        </p:nvGrpSpPr>
        <p:grpSpPr>
          <a:xfrm>
            <a:off x="263525" y="3039745"/>
            <a:ext cx="1556385" cy="1692275"/>
            <a:chOff x="263525" y="3039745"/>
            <a:chExt cx="1556385" cy="1692275"/>
          </a:xfrm>
        </p:grpSpPr>
        <p:pic>
          <p:nvPicPr>
            <p:cNvPr id="124" name="그림 88">
              <a:hlinkClick r:id="rId39"/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85115" y="3953510"/>
              <a:ext cx="309880" cy="30670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25" name="그림 89">
              <a:hlinkClick r:id="rId40"/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88925" y="3039745"/>
              <a:ext cx="306070" cy="31178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26" name="그림 91">
              <a:hlinkClick r:id="rId41"/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3525" y="3456305"/>
              <a:ext cx="363220" cy="36830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127" name="텍스트 상자 105"/>
            <p:cNvSpPr txBox="1">
              <a:spLocks/>
            </p:cNvSpPr>
            <p:nvPr/>
          </p:nvSpPr>
          <p:spPr>
            <a:xfrm rot="0">
              <a:off x="715645" y="3131820"/>
              <a:ext cx="1105535" cy="160147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Eclipse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1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1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Vi</a:t>
              </a: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s</a:t>
              </a: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ual Studio Code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2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IntelliJ IDEA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Webstorm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30" name="그림 270">
              <a:hlinkClick r:id="rId42"/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99085" y="4403725"/>
              <a:ext cx="299085" cy="30162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림 4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3220" y="1384935"/>
            <a:ext cx="2316480" cy="1583690"/>
          </a:xfrm>
          <a:prstGeom prst="rect"/>
          <a:solidFill>
            <a:schemeClr val="bg1"/>
          </a:solidFill>
          <a:ln w="0">
            <a:noFill/>
            <a:prstDash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grpSp>
        <p:nvGrpSpPr>
          <p:cNvPr id="309" name="그룹 10"/>
          <p:cNvGrpSpPr/>
          <p:nvPr/>
        </p:nvGrpSpPr>
        <p:grpSpPr>
          <a:xfrm rot="0">
            <a:off x="3262630" y="2392680"/>
            <a:ext cx="3175635" cy="2132965"/>
            <a:chOff x="3262630" y="2392680"/>
            <a:chExt cx="3175635" cy="2132965"/>
          </a:xfrm>
        </p:grpSpPr>
        <p:pic>
          <p:nvPicPr>
            <p:cNvPr id="299" name="그림 49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670"/>
            <a:stretch>
              <a:fillRect/>
            </a:stretch>
          </p:blipFill>
          <p:spPr>
            <a:xfrm rot="0">
              <a:off x="3269615" y="2715895"/>
              <a:ext cx="2865120" cy="1805940"/>
            </a:xfrm>
            <a:prstGeom prst="rect"/>
            <a:noFill/>
            <a:ln w="0">
              <a:noFill/>
              <a:prstDash/>
            </a:ln>
          </p:spPr>
        </p:pic>
        <p:grpSp>
          <p:nvGrpSpPr>
            <p:cNvPr id="308" name="그룹 9"/>
            <p:cNvGrpSpPr/>
            <p:nvPr/>
          </p:nvGrpSpPr>
          <p:grpSpPr>
            <a:xfrm rot="0">
              <a:off x="3262630" y="2392680"/>
              <a:ext cx="3175635" cy="2132965"/>
              <a:chOff x="3262630" y="2392680"/>
              <a:chExt cx="3175635" cy="2132965"/>
            </a:xfrm>
          </p:grpSpPr>
          <p:sp>
            <p:nvSpPr>
              <p:cNvPr id="305" name="Rectangle 496"/>
              <p:cNvSpPr>
                <a:spLocks/>
              </p:cNvSpPr>
              <p:nvPr/>
            </p:nvSpPr>
            <p:spPr>
              <a:xfrm rot="0">
                <a:off x="3262630" y="2712085"/>
                <a:ext cx="2879090" cy="1813560"/>
              </a:xfrm>
              <a:prstGeom prst="rect"/>
              <a:solidFill>
                <a:srgbClr val="6EC2DF">
                  <a:alpha val="6672"/>
                </a:srgbClr>
              </a:solidFill>
              <a:ln w="6350" cap="flat" cmpd="sng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2800" b="1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300" name="그룹 495"/>
              <p:cNvGrpSpPr/>
              <p:nvPr/>
            </p:nvGrpSpPr>
            <p:grpSpPr>
              <a:xfrm>
                <a:off x="5819775" y="2392680"/>
                <a:ext cx="617855" cy="770255"/>
                <a:chOff x="5819775" y="2392680"/>
                <a:chExt cx="617855" cy="770255"/>
              </a:xfrm>
            </p:grpSpPr>
            <p:sp>
              <p:nvSpPr>
                <p:cNvPr id="301" name="Oval 491"/>
                <p:cNvSpPr>
                  <a:spLocks/>
                </p:cNvSpPr>
                <p:nvPr/>
              </p:nvSpPr>
              <p:spPr>
                <a:xfrm rot="0">
                  <a:off x="5819775" y="2392680"/>
                  <a:ext cx="618490" cy="624840"/>
                </a:xfrm>
                <a:prstGeom prst="ellipse"/>
                <a:solidFill>
                  <a:srgbClr val="6EC2DF"/>
                </a:solidFill>
                <a:ln w="0">
                  <a:noFill/>
                  <a:prstDash/>
                </a:ln>
                <a:effectLst>
                  <a:outerShdw sx="100000" sy="100000" blurRad="50800" dist="38100" dir="13500000" rotWithShape="0" algn="br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rtl="0" algn="ctr" defTabSz="914400" eaLnBrk="1" latinLnBrk="0" hangingPunct="1">
                    <a:buFontTx/>
                    <a:buNone/>
                  </a:pPr>
                  <a:r>
                    <a:rPr sz="1000" b="1">
                      <a:solidFill>
                        <a:schemeClr val="bg1"/>
                      </a:solidFill>
                      <a:effectLst>
                        <a:outerShdw sx="100000" sy="100000" blurRad="38100" dist="38100" dir="2700000" rotWithShape="0" algn="ctr">
                          <a:srgbClr val="000000">
                            <a:alpha val="41176"/>
                          </a:srgbClr>
                        </a:outerShdw>
                      </a:effectLst>
                      <a:latin typeface="나눔고딕" charset="0"/>
                      <a:ea typeface="나눔고딕" charset="0"/>
                    </a:rPr>
                    <a:t>개발</a:t>
                  </a:r>
                  <a:endParaRPr lang="ko-KR" altLang="en-US" sz="1000" b="1">
                    <a:solidFill>
                      <a:schemeClr val="bg1"/>
                    </a:solidFill>
                    <a:latin typeface="나눔고딕" charset="0"/>
                    <a:ea typeface="나눔고딕" charset="0"/>
                  </a:endParaRPr>
                </a:p>
              </p:txBody>
            </p:sp>
            <p:grpSp>
              <p:nvGrpSpPr>
                <p:cNvPr id="302" name="그룹 494"/>
                <p:cNvGrpSpPr/>
                <p:nvPr/>
              </p:nvGrpSpPr>
              <p:grpSpPr>
                <a:xfrm>
                  <a:off x="5923915" y="2560955"/>
                  <a:ext cx="414655" cy="601980"/>
                  <a:chOff x="5923915" y="2560955"/>
                  <a:chExt cx="414655" cy="601980"/>
                </a:xfrm>
              </p:grpSpPr>
              <p:sp>
                <p:nvSpPr>
                  <p:cNvPr id="303" name="Oval 492"/>
                  <p:cNvSpPr>
                    <a:spLocks/>
                  </p:cNvSpPr>
                  <p:nvPr/>
                </p:nvSpPr>
                <p:spPr>
                  <a:xfrm rot="0">
                    <a:off x="6012815" y="2560955"/>
                    <a:ext cx="205740" cy="213360"/>
                  </a:xfrm>
                  <a:prstGeom prst="ellipse"/>
                  <a:solidFill>
                    <a:schemeClr val="bg1">
                      <a:alpha val="13737"/>
                    </a:scheme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numCol="1" vert="horz" anchor="ctr">
                    <a:noAutofit/>
                  </a:bodyPr>
                  <a:lstStyle/>
                  <a:p>
                    <a:pPr marL="0" indent="0" algn="ctr" latinLnBrk="0" hangingPunct="1">
                      <a:buFontTx/>
                      <a:buNone/>
                    </a:pPr>
                    <a:endParaRPr lang="ko-KR" altLang="en-US" sz="1800">
                      <a:latin typeface="나눔고딕" charset="0"/>
                      <a:ea typeface="나눔고딕" charset="0"/>
                    </a:endParaRPr>
                  </a:p>
                </p:txBody>
              </p:sp>
              <p:sp>
                <p:nvSpPr>
                  <p:cNvPr id="304" name="Oval 493"/>
                  <p:cNvSpPr>
                    <a:spLocks/>
                  </p:cNvSpPr>
                  <p:nvPr/>
                </p:nvSpPr>
                <p:spPr>
                  <a:xfrm rot="0">
                    <a:off x="5923915" y="2744470"/>
                    <a:ext cx="415290" cy="419100"/>
                  </a:xfrm>
                  <a:prstGeom prst="ellipse"/>
                  <a:solidFill>
                    <a:schemeClr val="bg1">
                      <a:alpha val="13737"/>
                    </a:scheme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numCol="1" vert="horz" anchor="ctr">
                    <a:noAutofit/>
                  </a:bodyPr>
                  <a:lstStyle/>
                  <a:p>
                    <a:pPr marL="0" indent="0" algn="ctr" latinLnBrk="0" hangingPunct="1">
                      <a:buFontTx/>
                      <a:buNone/>
                    </a:pPr>
                    <a:endParaRPr lang="ko-KR" altLang="en-US" sz="1800">
                      <a:latin typeface="나눔고딕" charset="0"/>
                      <a:ea typeface="나눔고딕" charset="0"/>
                    </a:endParaRPr>
                  </a:p>
                </p:txBody>
              </p:sp>
            </p:grpSp>
          </p:grpSp>
        </p:grpSp>
      </p:grpSp>
      <p:sp>
        <p:nvSpPr>
          <p:cNvPr id="256" name="Rectangle 446"/>
          <p:cNvSpPr>
            <a:spLocks/>
          </p:cNvSpPr>
          <p:nvPr/>
        </p:nvSpPr>
        <p:spPr>
          <a:xfrm rot="0">
            <a:off x="340995" y="1385570"/>
            <a:ext cx="2339340" cy="1588770"/>
          </a:xfrm>
          <a:prstGeom prst="rect"/>
          <a:solidFill>
            <a:srgbClr val="E2794D">
              <a:alpha val="7850"/>
            </a:srgbClr>
          </a:solidFill>
          <a:ln w="0" cap="flat" cmpd="sng">
            <a:solidFill>
              <a:schemeClr val="accent2">
                <a:alpha val="100000"/>
              </a:schemeClr>
            </a:solidFill>
            <a:prstDash val="solid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310" name="그룹 46"/>
          <p:cNvGrpSpPr/>
          <p:nvPr/>
        </p:nvGrpSpPr>
        <p:grpSpPr>
          <a:xfrm rot="0">
            <a:off x="2180590" y="882015"/>
            <a:ext cx="615950" cy="722630"/>
            <a:chOff x="2180590" y="882015"/>
            <a:chExt cx="615950" cy="722630"/>
          </a:xfrm>
        </p:grpSpPr>
        <p:grpSp>
          <p:nvGrpSpPr>
            <p:cNvPr id="251" name="그룹 445"/>
            <p:cNvGrpSpPr/>
            <p:nvPr/>
          </p:nvGrpSpPr>
          <p:grpSpPr>
            <a:xfrm>
              <a:off x="2180590" y="882015"/>
              <a:ext cx="615315" cy="601345"/>
              <a:chOff x="2180590" y="882015"/>
              <a:chExt cx="615315" cy="601345"/>
            </a:xfrm>
          </p:grpSpPr>
          <p:sp>
            <p:nvSpPr>
              <p:cNvPr id="252" name="Oval 441"/>
              <p:cNvSpPr>
                <a:spLocks/>
              </p:cNvSpPr>
              <p:nvPr/>
            </p:nvSpPr>
            <p:spPr>
              <a:xfrm rot="0">
                <a:off x="2180590" y="882015"/>
                <a:ext cx="615950" cy="601980"/>
              </a:xfrm>
              <a:prstGeom prst="ellipse"/>
              <a:solidFill>
                <a:srgbClr val="E2794D"/>
              </a:solidFill>
              <a:ln w="0">
                <a:noFill/>
                <a:prstDash/>
              </a:ln>
              <a:effectLst>
                <a:outerShdw sx="100000" sy="100000" blurRad="50800" dist="38100" dir="13500000" rotWithShape="0" algn="br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0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1176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기획</a:t>
                </a:r>
                <a:endParaRPr lang="ko-KR" altLang="en-US" sz="10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254" name="Oval 442"/>
            <p:cNvSpPr>
              <a:spLocks/>
            </p:cNvSpPr>
            <p:nvPr/>
          </p:nvSpPr>
          <p:spPr>
            <a:xfrm rot="0">
              <a:off x="2386330" y="1058545"/>
              <a:ext cx="180340" cy="186690"/>
            </a:xfrm>
            <a:prstGeom prst="ellipse"/>
            <a:solidFill>
              <a:schemeClr val="bg1">
                <a:alpha val="1373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2800">
                <a:latin typeface="나눔고딕" charset="0"/>
                <a:ea typeface="나눔고딕" charset="0"/>
              </a:endParaRPr>
            </a:p>
          </p:txBody>
        </p:sp>
        <p:sp>
          <p:nvSpPr>
            <p:cNvPr id="255" name="Oval 443"/>
            <p:cNvSpPr>
              <a:spLocks/>
            </p:cNvSpPr>
            <p:nvPr/>
          </p:nvSpPr>
          <p:spPr>
            <a:xfrm rot="0">
              <a:off x="2313305" y="1237615"/>
              <a:ext cx="364490" cy="367030"/>
            </a:xfrm>
            <a:prstGeom prst="ellipse"/>
            <a:solidFill>
              <a:schemeClr val="bg1">
                <a:alpha val="1373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Rect 0"/>
          <p:cNvSpPr>
            <a:spLocks/>
          </p:cNvSpPr>
          <p:nvPr/>
        </p:nvSpPr>
        <p:spPr>
          <a:xfrm rot="0">
            <a:off x="-635" y="-4445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4640" cy="4146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96" name="그룹 35"/>
          <p:cNvGrpSpPr/>
          <p:nvPr/>
        </p:nvGrpSpPr>
        <p:grpSpPr>
          <a:xfrm>
            <a:off x="335280" y="3322955"/>
            <a:ext cx="1366520" cy="1331595"/>
            <a:chOff x="335280" y="3322955"/>
            <a:chExt cx="1366520" cy="1331595"/>
          </a:xfrm>
        </p:grpSpPr>
        <p:grpSp>
          <p:nvGrpSpPr>
            <p:cNvPr id="171" name="그룹 328"/>
            <p:cNvGrpSpPr/>
            <p:nvPr/>
          </p:nvGrpSpPr>
          <p:grpSpPr>
            <a:xfrm>
              <a:off x="409575" y="3322955"/>
              <a:ext cx="1223645" cy="1064895"/>
              <a:chOff x="409575" y="3322955"/>
              <a:chExt cx="1223645" cy="1064895"/>
            </a:xfrm>
          </p:grpSpPr>
          <p:pic>
            <p:nvPicPr>
              <p:cNvPr id="167" name="그림 321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575945" y="3474720"/>
                <a:ext cx="911225" cy="809625"/>
              </a:xfrm>
              <a:prstGeom prst="rect"/>
              <a:noFill/>
              <a:effectLst>
                <a:outerShdw sx="100000" sy="100000" blurRad="50800" dist="38100" dir="8100000" rotWithShape="0" algn="tr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8" name="그림 325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408940" y="3321685"/>
                <a:ext cx="291465" cy="306705"/>
              </a:xfrm>
              <a:prstGeom prst="rect"/>
              <a:noFill/>
            </p:spPr>
          </p:pic>
          <p:pic>
            <p:nvPicPr>
              <p:cNvPr id="169" name="그림 326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144905" y="3327400"/>
                <a:ext cx="300355" cy="299085"/>
              </a:xfrm>
              <a:prstGeom prst="rect"/>
              <a:noFill/>
            </p:spPr>
          </p:pic>
          <p:pic>
            <p:nvPicPr>
              <p:cNvPr id="170" name="그림 327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336675" y="4093845"/>
                <a:ext cx="296545" cy="294005"/>
              </a:xfrm>
              <a:prstGeom prst="rect"/>
              <a:noFill/>
            </p:spPr>
          </p:pic>
        </p:grpSp>
        <p:sp>
          <p:nvSpPr>
            <p:cNvPr id="172" name="텍스트 상자 329"/>
            <p:cNvSpPr txBox="1">
              <a:spLocks/>
            </p:cNvSpPr>
            <p:nvPr/>
          </p:nvSpPr>
          <p:spPr>
            <a:xfrm rot="0">
              <a:off x="335280" y="4345940"/>
              <a:ext cx="1367155" cy="30924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 b="1">
                  <a:solidFill>
                    <a:srgbClr val="D00026"/>
                  </a:solidFill>
                  <a:latin typeface="나눔고딕" charset="0"/>
                  <a:ea typeface="나눔고딕" charset="0"/>
                </a:rPr>
                <a:t>Client</a:t>
              </a:r>
              <a:r>
                <a:rPr sz="1400">
                  <a:solidFill>
                    <a:srgbClr val="D00026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400">
                  <a:solidFill>
                    <a:srgbClr val="808080"/>
                  </a:solidFill>
                  <a:latin typeface="나눔고딕" charset="0"/>
                  <a:ea typeface="나눔고딕" charset="0"/>
                </a:rPr>
                <a:t>Browse</a:t>
              </a:r>
              <a:r>
                <a:rPr sz="1400">
                  <a:solidFill>
                    <a:schemeClr val="bg1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r</a:t>
              </a:r>
              <a:endParaRPr lang="ko-KR" altLang="en-US" sz="140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41" name="그룹 170"/>
          <p:cNvGrpSpPr/>
          <p:nvPr/>
        </p:nvGrpSpPr>
        <p:grpSpPr>
          <a:xfrm rot="0">
            <a:off x="1623695" y="3457575"/>
            <a:ext cx="5998845" cy="318135"/>
            <a:chOff x="1623695" y="3457575"/>
            <a:chExt cx="5998845" cy="318135"/>
          </a:xfrm>
        </p:grpSpPr>
        <p:grpSp>
          <p:nvGrpSpPr>
            <p:cNvPr id="205" name="그룹 47"/>
            <p:cNvGrpSpPr/>
            <p:nvPr/>
          </p:nvGrpSpPr>
          <p:grpSpPr>
            <a:xfrm rot="0">
              <a:off x="1623695" y="3457575"/>
              <a:ext cx="1371600" cy="312420"/>
              <a:chOff x="1623695" y="3457575"/>
              <a:chExt cx="1371600" cy="312420"/>
            </a:xfrm>
          </p:grpSpPr>
          <p:cxnSp>
            <p:nvCxnSpPr>
              <p:cNvPr id="177" name="Arrow 351"/>
              <p:cNvCxnSpPr/>
              <p:nvPr/>
            </p:nvCxnSpPr>
            <p:spPr>
              <a:xfrm rot="0">
                <a:off x="1753870" y="3768090"/>
                <a:ext cx="1135380" cy="1905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텍스트 상자 415"/>
              <p:cNvSpPr txBox="1">
                <a:spLocks/>
              </p:cNvSpPr>
              <p:nvPr/>
            </p:nvSpPr>
            <p:spPr>
              <a:xfrm rot="0">
                <a:off x="1619885" y="3455035"/>
                <a:ext cx="137160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GET Request</a:t>
                </a: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(요청)</a:t>
                </a:r>
                <a:endParaRPr lang="ko-KR" altLang="en-US" sz="11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06" name="그룹 48"/>
            <p:cNvGrpSpPr/>
            <p:nvPr/>
          </p:nvGrpSpPr>
          <p:grpSpPr>
            <a:xfrm rot="0">
              <a:off x="6250940" y="3458210"/>
              <a:ext cx="1371600" cy="317500"/>
              <a:chOff x="6250940" y="3458210"/>
              <a:chExt cx="1371600" cy="317500"/>
            </a:xfrm>
          </p:grpSpPr>
          <p:cxnSp>
            <p:nvCxnSpPr>
              <p:cNvPr id="197" name="Double Arrow 36"/>
              <p:cNvCxnSpPr/>
              <p:nvPr/>
            </p:nvCxnSpPr>
            <p:spPr>
              <a:xfrm rot="0">
                <a:off x="6358890" y="3773805"/>
                <a:ext cx="1135380" cy="1905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텍스트 상자 40"/>
              <p:cNvSpPr txBox="1">
                <a:spLocks/>
              </p:cNvSpPr>
              <p:nvPr/>
            </p:nvSpPr>
            <p:spPr>
              <a:xfrm rot="0">
                <a:off x="6247130" y="3455670"/>
                <a:ext cx="137160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GET Request</a:t>
                </a: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(요청)</a:t>
                </a:r>
                <a:endParaRPr lang="ko-KR" altLang="en-US" sz="11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203" name="텍스트 상자 45"/>
          <p:cNvSpPr txBox="1">
            <a:spLocks/>
          </p:cNvSpPr>
          <p:nvPr/>
        </p:nvSpPr>
        <p:spPr>
          <a:xfrm>
            <a:off x="3655060" y="3220085"/>
            <a:ext cx="1986915" cy="9340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>Internet</a:t>
            </a:r>
            <a: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8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>(www)</a:t>
            </a:r>
            <a:endParaRPr lang="ko-KR" altLang="en-US" sz="2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43" name="그룹 172"/>
          <p:cNvGrpSpPr/>
          <p:nvPr/>
        </p:nvGrpSpPr>
        <p:grpSpPr>
          <a:xfrm rot="0">
            <a:off x="1991995" y="3815715"/>
            <a:ext cx="5222875" cy="262255"/>
            <a:chOff x="1991995" y="3815715"/>
            <a:chExt cx="5222875" cy="262255"/>
          </a:xfrm>
        </p:grpSpPr>
        <p:sp>
          <p:nvSpPr>
            <p:cNvPr id="180" name="텍스트 상자 379"/>
            <p:cNvSpPr txBox="1">
              <a:spLocks/>
            </p:cNvSpPr>
            <p:nvPr/>
          </p:nvSpPr>
          <p:spPr>
            <a:xfrm rot="0">
              <a:off x="1991995" y="3815715"/>
              <a:ext cx="605790" cy="26225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100" b="1">
                  <a:solidFill>
                    <a:srgbClr val="000000"/>
                  </a:solidFill>
                  <a:latin typeface="나눔고딕" charset="0"/>
                  <a:ea typeface="나눔고딕" charset="0"/>
                </a:rPr>
                <a:t>HTTP</a:t>
              </a:r>
              <a:endParaRPr lang="ko-KR" altLang="en-US" sz="1100" b="1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7" name="텍스트 상자 59"/>
            <p:cNvSpPr txBox="1">
              <a:spLocks/>
            </p:cNvSpPr>
            <p:nvPr/>
          </p:nvSpPr>
          <p:spPr>
            <a:xfrm rot="0">
              <a:off x="6609080" y="3815715"/>
              <a:ext cx="605790" cy="26225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100" b="1">
                  <a:solidFill>
                    <a:srgbClr val="000000"/>
                  </a:solidFill>
                  <a:latin typeface="나눔고딕" charset="0"/>
                  <a:ea typeface="나눔고딕" charset="0"/>
                </a:rPr>
                <a:t>HTTP</a:t>
              </a:r>
              <a:endParaRPr lang="ko-KR" altLang="en-US" sz="1100" b="1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42" name="그룹 171"/>
          <p:cNvGrpSpPr/>
          <p:nvPr/>
        </p:nvGrpSpPr>
        <p:grpSpPr>
          <a:xfrm rot="0">
            <a:off x="1753870" y="4116070"/>
            <a:ext cx="5787390" cy="318770"/>
            <a:chOff x="1753870" y="4116070"/>
            <a:chExt cx="5787390" cy="318770"/>
          </a:xfrm>
        </p:grpSpPr>
        <p:grpSp>
          <p:nvGrpSpPr>
            <p:cNvPr id="188" name="그룹 4"/>
            <p:cNvGrpSpPr/>
            <p:nvPr/>
          </p:nvGrpSpPr>
          <p:grpSpPr>
            <a:xfrm rot="0">
              <a:off x="1753870" y="4117340"/>
              <a:ext cx="1179830" cy="317500"/>
              <a:chOff x="1753870" y="4117340"/>
              <a:chExt cx="1179830" cy="317500"/>
            </a:xfrm>
          </p:grpSpPr>
          <p:cxnSp>
            <p:nvCxnSpPr>
              <p:cNvPr id="181" name="Arrow 403"/>
              <p:cNvCxnSpPr/>
              <p:nvPr/>
            </p:nvCxnSpPr>
            <p:spPr>
              <a:xfrm rot="0" flipH="1">
                <a:off x="1748790" y="4116070"/>
                <a:ext cx="1104900" cy="2540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텍스트 상자 416"/>
              <p:cNvSpPr txBox="1">
                <a:spLocks/>
              </p:cNvSpPr>
              <p:nvPr/>
            </p:nvSpPr>
            <p:spPr>
              <a:xfrm rot="0">
                <a:off x="1771650" y="4170045"/>
                <a:ext cx="115697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Response</a:t>
                </a: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(응답)</a:t>
                </a:r>
                <a:endParaRPr lang="ko-KR" altLang="en-US" sz="1100" b="0">
                  <a:solidFill>
                    <a:srgbClr val="80808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08" name="그룹 62"/>
            <p:cNvGrpSpPr/>
            <p:nvPr/>
          </p:nvGrpSpPr>
          <p:grpSpPr>
            <a:xfrm rot="0">
              <a:off x="6361430" y="4116070"/>
              <a:ext cx="1179830" cy="316865"/>
              <a:chOff x="6361430" y="4116070"/>
              <a:chExt cx="1179830" cy="316865"/>
            </a:xfrm>
          </p:grpSpPr>
          <p:cxnSp>
            <p:nvCxnSpPr>
              <p:cNvPr id="209" name="Double Arrow 60"/>
              <p:cNvCxnSpPr/>
              <p:nvPr/>
            </p:nvCxnSpPr>
            <p:spPr>
              <a:xfrm rot="0" flipH="1">
                <a:off x="6361430" y="4116070"/>
                <a:ext cx="1104900" cy="2540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텍스트 상자 61"/>
              <p:cNvSpPr txBox="1">
                <a:spLocks/>
              </p:cNvSpPr>
              <p:nvPr/>
            </p:nvSpPr>
            <p:spPr>
              <a:xfrm rot="0">
                <a:off x="6384290" y="4170045"/>
                <a:ext cx="115697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Response</a:t>
                </a: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(응답)</a:t>
                </a:r>
                <a:endParaRPr lang="ko-KR" altLang="en-US" sz="1100" b="0">
                  <a:solidFill>
                    <a:srgbClr val="80808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221" name="그룹 74"/>
          <p:cNvGrpSpPr/>
          <p:nvPr/>
        </p:nvGrpSpPr>
        <p:grpSpPr>
          <a:xfrm rot="0">
            <a:off x="7726045" y="3583305"/>
            <a:ext cx="915670" cy="1061085"/>
            <a:chOff x="7726045" y="3583305"/>
            <a:chExt cx="915670" cy="1061085"/>
          </a:xfrm>
        </p:grpSpPr>
        <p:grpSp>
          <p:nvGrpSpPr>
            <p:cNvPr id="202" name="그룹 44"/>
            <p:cNvGrpSpPr/>
            <p:nvPr/>
          </p:nvGrpSpPr>
          <p:grpSpPr>
            <a:xfrm rot="0">
              <a:off x="7803515" y="3759835"/>
              <a:ext cx="838200" cy="884555"/>
              <a:chOff x="7803515" y="3759835"/>
              <a:chExt cx="838200" cy="884555"/>
            </a:xfrm>
          </p:grpSpPr>
          <p:pic>
            <p:nvPicPr>
              <p:cNvPr id="190" name="그림 8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7938770" y="3759835"/>
                <a:ext cx="582930" cy="59245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191" name="텍스트 상자 13"/>
              <p:cNvSpPr txBox="1">
                <a:spLocks/>
              </p:cNvSpPr>
              <p:nvPr/>
            </p:nvSpPr>
            <p:spPr>
              <a:xfrm rot="0">
                <a:off x="7803515" y="4351655"/>
                <a:ext cx="838200" cy="29273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W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eb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server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218" name="그림 7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345805" y="3606165"/>
              <a:ext cx="264160" cy="267970"/>
            </a:xfrm>
            <a:prstGeom prst="rect"/>
            <a:noFill/>
          </p:spPr>
        </p:pic>
        <p:pic>
          <p:nvPicPr>
            <p:cNvPr id="219" name="그림 7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95260" y="3583305"/>
              <a:ext cx="330835" cy="290195"/>
            </a:xfrm>
            <a:prstGeom prst="rect"/>
            <a:noFill/>
          </p:spPr>
        </p:pic>
        <p:pic>
          <p:nvPicPr>
            <p:cNvPr id="220" name="그림 73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26045" y="4126230"/>
              <a:ext cx="657225" cy="193675"/>
            </a:xfrm>
            <a:prstGeom prst="rect"/>
            <a:noFill/>
          </p:spPr>
        </p:pic>
      </p:grpSp>
      <p:grpSp>
        <p:nvGrpSpPr>
          <p:cNvPr id="226" name="그룹 79"/>
          <p:cNvGrpSpPr/>
          <p:nvPr/>
        </p:nvGrpSpPr>
        <p:grpSpPr>
          <a:xfrm rot="0">
            <a:off x="7169785" y="1845310"/>
            <a:ext cx="1471930" cy="1098550"/>
            <a:chOff x="7169785" y="1845310"/>
            <a:chExt cx="1471930" cy="1098550"/>
          </a:xfrm>
        </p:grpSpPr>
        <p:grpSp>
          <p:nvGrpSpPr>
            <p:cNvPr id="214" name="그룹 68"/>
            <p:cNvGrpSpPr/>
            <p:nvPr/>
          </p:nvGrpSpPr>
          <p:grpSpPr>
            <a:xfrm rot="0">
              <a:off x="7825740" y="2105025"/>
              <a:ext cx="815975" cy="838835"/>
              <a:chOff x="7825740" y="2105025"/>
              <a:chExt cx="815975" cy="838835"/>
            </a:xfrm>
          </p:grpSpPr>
          <p:pic>
            <p:nvPicPr>
              <p:cNvPr id="215" name="그림 66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7949565" y="2105025"/>
                <a:ext cx="582930" cy="59245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216" name="텍스트 상자 67"/>
              <p:cNvSpPr txBox="1">
                <a:spLocks/>
              </p:cNvSpPr>
              <p:nvPr/>
            </p:nvSpPr>
            <p:spPr>
              <a:xfrm rot="0">
                <a:off x="7825740" y="2696845"/>
                <a:ext cx="815975" cy="24701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W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as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server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222" name="그림 7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1640" y="1845310"/>
              <a:ext cx="382270" cy="271780"/>
            </a:xfrm>
            <a:prstGeom prst="rect"/>
            <a:noFill/>
          </p:spPr>
        </p:pic>
        <p:pic>
          <p:nvPicPr>
            <p:cNvPr id="223" name="그림 76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438390" y="1985645"/>
              <a:ext cx="424815" cy="171450"/>
            </a:xfrm>
            <a:prstGeom prst="rect"/>
            <a:noFill/>
          </p:spPr>
        </p:pic>
        <p:pic>
          <p:nvPicPr>
            <p:cNvPr id="224" name="그림 7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169785" y="2237740"/>
              <a:ext cx="624840" cy="184785"/>
            </a:xfrm>
            <a:prstGeom prst="rect"/>
            <a:noFill/>
          </p:spPr>
        </p:pic>
        <p:pic>
          <p:nvPicPr>
            <p:cNvPr id="225" name="그림 78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823200" y="2354580"/>
              <a:ext cx="377825" cy="288925"/>
            </a:xfrm>
            <a:prstGeom prst="rect"/>
            <a:noFill/>
          </p:spPr>
        </p:pic>
      </p:grpSp>
      <p:grpSp>
        <p:nvGrpSpPr>
          <p:cNvPr id="234" name="그룹 123"/>
          <p:cNvGrpSpPr/>
          <p:nvPr/>
        </p:nvGrpSpPr>
        <p:grpSpPr>
          <a:xfrm rot="0">
            <a:off x="5947410" y="960755"/>
            <a:ext cx="1475105" cy="925195"/>
            <a:chOff x="5947410" y="960755"/>
            <a:chExt cx="1475105" cy="925195"/>
          </a:xfrm>
        </p:grpSpPr>
        <p:grpSp>
          <p:nvGrpSpPr>
            <p:cNvPr id="229" name="그룹 98"/>
            <p:cNvGrpSpPr/>
            <p:nvPr/>
          </p:nvGrpSpPr>
          <p:grpSpPr>
            <a:xfrm rot="0">
              <a:off x="6797040" y="1106805"/>
              <a:ext cx="625475" cy="779145"/>
              <a:chOff x="6797040" y="1106805"/>
              <a:chExt cx="625475" cy="779145"/>
            </a:xfrm>
          </p:grpSpPr>
          <p:sp>
            <p:nvSpPr>
              <p:cNvPr id="174" name="텍스트 상자 346"/>
              <p:cNvSpPr txBox="1">
                <a:spLocks/>
              </p:cNvSpPr>
              <p:nvPr/>
            </p:nvSpPr>
            <p:spPr>
              <a:xfrm rot="0">
                <a:off x="6797040" y="1638935"/>
                <a:ext cx="625475" cy="24701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D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ata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B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ase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pic>
            <p:nvPicPr>
              <p:cNvPr id="176" name="그림 35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6844665" y="1106805"/>
                <a:ext cx="530860" cy="53276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</p:grpSp>
        <p:pic>
          <p:nvPicPr>
            <p:cNvPr id="230" name="그림 115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663690" y="1323340"/>
              <a:ext cx="273050" cy="283845"/>
            </a:xfrm>
            <a:prstGeom prst="rect"/>
            <a:noFill/>
          </p:spPr>
        </p:pic>
        <p:pic>
          <p:nvPicPr>
            <p:cNvPr id="231" name="그림 11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875145" y="960755"/>
              <a:ext cx="430530" cy="281940"/>
            </a:xfrm>
            <a:prstGeom prst="rect"/>
            <a:noFill/>
          </p:spPr>
        </p:pic>
        <p:pic>
          <p:nvPicPr>
            <p:cNvPr id="232" name="그림 11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957570" y="1399540"/>
              <a:ext cx="655320" cy="340995"/>
            </a:xfrm>
            <a:prstGeom prst="rect"/>
            <a:noFill/>
          </p:spPr>
        </p:pic>
        <p:pic>
          <p:nvPicPr>
            <p:cNvPr id="233" name="그림 122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947410" y="1123950"/>
              <a:ext cx="777240" cy="118745"/>
            </a:xfrm>
            <a:prstGeom prst="rect"/>
            <a:noFill/>
          </p:spPr>
        </p:pic>
      </p:grpSp>
      <p:grpSp>
        <p:nvGrpSpPr>
          <p:cNvPr id="237" name="그룹 166"/>
          <p:cNvGrpSpPr/>
          <p:nvPr/>
        </p:nvGrpSpPr>
        <p:grpSpPr>
          <a:xfrm rot="0">
            <a:off x="7448550" y="1398270"/>
            <a:ext cx="760730" cy="2348230"/>
            <a:chOff x="7448550" y="1398270"/>
            <a:chExt cx="760730" cy="2348230"/>
          </a:xfrm>
        </p:grpSpPr>
        <p:cxnSp>
          <p:nvCxnSpPr>
            <p:cNvPr id="235" name="Elbow Double Arrow Connector 133"/>
            <p:cNvCxnSpPr/>
            <p:nvPr/>
          </p:nvCxnSpPr>
          <p:spPr>
            <a:xfrm rot="16200000" flipH="1">
              <a:off x="7265670" y="2803525"/>
              <a:ext cx="1183005" cy="703580"/>
            </a:xfrm>
            <a:prstGeom prst="bentConnector3">
              <a:avLst>
                <a:gd name="adj1" fmla="val 49944"/>
              </a:avLst>
            </a:prstGeom>
            <a:ln w="6350" cap="flat" cmpd="sng">
              <a:solidFill>
                <a:srgbClr val="D00026">
                  <a:alpha val="100000"/>
                </a:srgbClr>
              </a:solidFill>
              <a:prstDash val="dash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Elbow Double Arrow Connector 140"/>
            <p:cNvCxnSpPr/>
            <p:nvPr/>
          </p:nvCxnSpPr>
          <p:spPr>
            <a:xfrm rot="0">
              <a:off x="7448550" y="1398270"/>
              <a:ext cx="552450" cy="405130"/>
            </a:xfrm>
            <a:prstGeom prst="bentConnector3">
              <a:avLst>
                <a:gd name="adj1" fmla="val 99986"/>
              </a:avLst>
            </a:prstGeom>
            <a:ln w="6350" cap="flat" cmpd="sng">
              <a:solidFill>
                <a:srgbClr val="D00026">
                  <a:alpha val="100000"/>
                </a:srgbClr>
              </a:solidFill>
              <a:prstDash val="dash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9" name="그림 4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508" r="168" b="301"/>
          <a:stretch>
            <a:fillRect/>
          </a:stretch>
        </p:blipFill>
        <p:spPr>
          <a:xfrm rot="0">
            <a:off x="2037080" y="1478280"/>
            <a:ext cx="2541270" cy="1558290"/>
          </a:xfrm>
          <a:prstGeom prst="rect"/>
          <a:noFill/>
          <a:ln w="0">
            <a:noFill/>
            <a:prstDash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sp>
        <p:nvSpPr>
          <p:cNvPr id="307" name="Rectangle 43"/>
          <p:cNvSpPr>
            <a:spLocks/>
          </p:cNvSpPr>
          <p:nvPr/>
        </p:nvSpPr>
        <p:spPr>
          <a:xfrm rot="0">
            <a:off x="2047240" y="1483995"/>
            <a:ext cx="2527935" cy="1537970"/>
          </a:xfrm>
          <a:prstGeom prst="rect"/>
          <a:solidFill>
            <a:srgbClr val="8FBE5C">
              <a:alpha val="7850"/>
            </a:srgbClr>
          </a:solidFill>
          <a:ln w="0" cap="flat" cmpd="sng">
            <a:solidFill>
              <a:srgbClr val="8FBE5C">
                <a:alpha val="100000"/>
              </a:srgbClr>
            </a:solidFill>
            <a:prstDash val="solid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06" name="Down Arrow Callout 499"/>
          <p:cNvSpPr>
            <a:spLocks/>
          </p:cNvSpPr>
          <p:nvPr/>
        </p:nvSpPr>
        <p:spPr>
          <a:xfrm rot="0">
            <a:off x="2044065" y="1465580"/>
            <a:ext cx="2531745" cy="2390140"/>
          </a:xfrm>
          <a:prstGeom prst="downArrowCallout">
            <a:avLst>
              <a:gd name="adj1" fmla="val 15843"/>
              <a:gd name="adj2" fmla="val 18055"/>
              <a:gd name="adj3" fmla="val 19546"/>
              <a:gd name="adj4" fmla="val 64977"/>
            </a:avLst>
          </a:prstGeom>
          <a:solidFill>
            <a:srgbClr val="8FBE5C">
              <a:alpha val="7850"/>
            </a:srgbClr>
          </a:solidFill>
          <a:ln w="12700" cap="flat" cmpd="sng">
            <a:solidFill>
              <a:srgbClr val="D00026">
                <a:alpha val="100000"/>
              </a:srgbClr>
            </a:solidFill>
            <a:prstDash val="sysDash"/>
            <a:miter lim="800000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웹퍼블리싱</a:t>
            </a:r>
            <a: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200" i="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HTML + CSS</a:t>
            </a:r>
            <a:endParaRPr lang="ko-KR" altLang="en-US" sz="2200" i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000" i="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(Javascript)</a:t>
            </a:r>
            <a:endParaRPr lang="ko-KR" altLang="en-US" sz="2000" i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60" name="그룹 456"/>
          <p:cNvGrpSpPr/>
          <p:nvPr/>
        </p:nvGrpSpPr>
        <p:grpSpPr>
          <a:xfrm rot="0">
            <a:off x="4134485" y="1050290"/>
            <a:ext cx="579755" cy="737235"/>
            <a:chOff x="4134485" y="1050290"/>
            <a:chExt cx="579755" cy="737235"/>
          </a:xfrm>
        </p:grpSpPr>
        <p:grpSp>
          <p:nvGrpSpPr>
            <p:cNvPr id="261" name="그룹 454"/>
            <p:cNvGrpSpPr/>
            <p:nvPr/>
          </p:nvGrpSpPr>
          <p:grpSpPr>
            <a:xfrm rot="0">
              <a:off x="4134485" y="1050290"/>
              <a:ext cx="579755" cy="737235"/>
              <a:chOff x="4134485" y="1050290"/>
              <a:chExt cx="579755" cy="737235"/>
            </a:xfrm>
          </p:grpSpPr>
          <p:sp>
            <p:nvSpPr>
              <p:cNvPr id="262" name="Oval 450"/>
              <p:cNvSpPr>
                <a:spLocks/>
              </p:cNvSpPr>
              <p:nvPr/>
            </p:nvSpPr>
            <p:spPr>
              <a:xfrm rot="0">
                <a:off x="4134485" y="1050290"/>
                <a:ext cx="579755" cy="593725"/>
              </a:xfrm>
              <a:prstGeom prst="ellipse"/>
              <a:solidFill>
                <a:srgbClr val="8FBE5C"/>
              </a:solidFill>
              <a:ln w="0">
                <a:noFill/>
                <a:prstDash/>
              </a:ln>
              <a:effectLst>
                <a:outerShdw sx="100000" sy="100000" blurRad="50800" dist="38100" dir="13500000" rotWithShape="0" algn="br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9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263" name="그룹 453"/>
              <p:cNvGrpSpPr/>
              <p:nvPr/>
            </p:nvGrpSpPr>
            <p:grpSpPr>
              <a:xfrm rot="0">
                <a:off x="4236085" y="1215390"/>
                <a:ext cx="389255" cy="572135"/>
                <a:chOff x="4236085" y="1215390"/>
                <a:chExt cx="389255" cy="572135"/>
              </a:xfrm>
            </p:grpSpPr>
            <p:sp>
              <p:nvSpPr>
                <p:cNvPr id="264" name="Oval 451"/>
                <p:cNvSpPr>
                  <a:spLocks/>
                </p:cNvSpPr>
                <p:nvPr/>
              </p:nvSpPr>
              <p:spPr>
                <a:xfrm rot="0">
                  <a:off x="4314825" y="1210310"/>
                  <a:ext cx="193675" cy="202565"/>
                </a:xfrm>
                <a:prstGeom prst="ellipse"/>
                <a:solidFill>
                  <a:schemeClr val="bg1">
                    <a:alpha val="1491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265" name="Oval 452"/>
                <p:cNvSpPr>
                  <a:spLocks/>
                </p:cNvSpPr>
                <p:nvPr/>
              </p:nvSpPr>
              <p:spPr>
                <a:xfrm rot="0">
                  <a:off x="4231640" y="1385570"/>
                  <a:ext cx="389255" cy="398145"/>
                </a:xfrm>
                <a:prstGeom prst="ellipse"/>
                <a:solidFill>
                  <a:schemeClr val="bg1">
                    <a:alpha val="1491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</p:grpSp>
        </p:grpSp>
        <p:sp>
          <p:nvSpPr>
            <p:cNvPr id="266" name="텍스트 상자 455"/>
            <p:cNvSpPr txBox="1">
              <a:spLocks/>
            </p:cNvSpPr>
            <p:nvPr/>
          </p:nvSpPr>
          <p:spPr>
            <a:xfrm rot="0">
              <a:off x="4135755" y="1219835"/>
              <a:ext cx="539750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96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45" name="Round Diagonal Corner Rectangle 216"/>
          <p:cNvSpPr>
            <a:spLocks/>
          </p:cNvSpPr>
          <p:nvPr/>
        </p:nvSpPr>
        <p:spPr>
          <a:xfrm rot="0" flipH="1">
            <a:off x="360045" y="802640"/>
            <a:ext cx="5342255" cy="406463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60000"/>
              <a:lumOff val="40000"/>
              <a:alpha val="45039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Front-End</a:t>
            </a:r>
            <a:endParaRPr lang="ko-KR" altLang="en-US" sz="4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사</a:t>
            </a: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용자에게 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보여지는 영역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4" name="Round Diagonal Corner Rectangle 215"/>
          <p:cNvSpPr>
            <a:spLocks/>
          </p:cNvSpPr>
          <p:nvPr/>
        </p:nvSpPr>
        <p:spPr>
          <a:xfrm rot="0" flipH="1">
            <a:off x="5801360" y="807720"/>
            <a:ext cx="2922270" cy="40513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  <a:alpha val="50043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4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Back-End</a:t>
            </a: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사용자가 볼 수 없는 영역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203" grpId="1" animBg="1"/>
      <p:bldP spid="196" grpId="2" animBg="1"/>
      <p:bldP spid="221" grpId="3" animBg="1"/>
      <p:bldP spid="241" grpId="4" animBg="1"/>
      <p:bldP spid="242" grpId="5" animBg="1"/>
      <p:bldP spid="243" grpId="6" animBg="1"/>
      <p:bldP spid="226" grpId="7" animBg="1"/>
      <p:bldP spid="234" grpId="8" animBg="1"/>
      <p:bldP spid="237" grpId="9" animBg="1"/>
      <p:bldP spid="245" grpId="10" animBg="1"/>
      <p:bldP spid="244" grpId="1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2490" y="891540"/>
            <a:ext cx="6599555" cy="3924935"/>
          </a:xfrm>
          <a:prstGeom prst="rect"/>
          <a:noFill/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49860" y="2043430"/>
            <a:ext cx="1582420" cy="6165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Publishing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출판하다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1882775" y="948055"/>
            <a:ext cx="3240405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17" name="Group 5"/>
          <p:cNvGrpSpPr/>
          <p:nvPr/>
        </p:nvGrpSpPr>
        <p:grpSpPr>
          <a:xfrm>
            <a:off x="459740" y="895350"/>
            <a:ext cx="957580" cy="1184910"/>
            <a:chOff x="459740" y="895350"/>
            <a:chExt cx="957580" cy="1184910"/>
          </a:xfrm>
        </p:grpSpPr>
        <p:sp>
          <p:nvSpPr>
            <p:cNvPr id="118" name="Rect 0"/>
            <p:cNvSpPr>
              <a:spLocks/>
            </p:cNvSpPr>
            <p:nvPr/>
          </p:nvSpPr>
          <p:spPr>
            <a:xfrm rot="0">
              <a:off x="459740" y="895350"/>
              <a:ext cx="958215" cy="954405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9" name="Group 5"/>
            <p:cNvGrpSpPr/>
            <p:nvPr/>
          </p:nvGrpSpPr>
          <p:grpSpPr>
            <a:xfrm>
              <a:off x="629285" y="1117600"/>
              <a:ext cx="641350" cy="962660"/>
              <a:chOff x="629285" y="1117600"/>
              <a:chExt cx="641350" cy="962660"/>
            </a:xfrm>
          </p:grpSpPr>
          <p:sp>
            <p:nvSpPr>
              <p:cNvPr id="120" name="Rect 0"/>
              <p:cNvSpPr>
                <a:spLocks/>
              </p:cNvSpPr>
              <p:nvPr/>
            </p:nvSpPr>
            <p:spPr>
              <a:xfrm rot="0">
                <a:off x="776605" y="1117600"/>
                <a:ext cx="315595" cy="32448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1" name="Rect 0"/>
              <p:cNvSpPr>
                <a:spLocks/>
              </p:cNvSpPr>
              <p:nvPr/>
            </p:nvSpPr>
            <p:spPr>
              <a:xfrm rot="0">
                <a:off x="629285" y="1441450"/>
                <a:ext cx="641985" cy="63944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aphicFrame>
        <p:nvGraphicFramePr>
          <p:cNvPr id="19" name="표 29"/>
          <p:cNvGraphicFramePr>
            <a:graphicFrameLocks noGrp="1"/>
          </p:cNvGraphicFramePr>
          <p:nvPr/>
        </p:nvGraphicFramePr>
        <p:xfrm>
          <a:off x="2142490" y="902970"/>
          <a:ext cx="3317240" cy="39103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7240"/>
              </a:tblGrid>
              <a:tr h="3910330">
                <a:tc>
                  <a:txBody>
                    <a:bodyPr/>
                    <a:lstStyle/>
                    <a:p>
                      <a:pPr marL="0" indent="0"/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"firstheader"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본문바로가기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img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src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"images/logo.gif"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alt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"아이콕스 Education by sympathy"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form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name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"sform"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action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method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"get"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"sform"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fieldset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legend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도서검색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legend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label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 검색어 입력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label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input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type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"search"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"tbox"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placeholder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"도서 검색어 입력"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input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type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"sbtn"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src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"images/search.gif"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alt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"검색"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fieldset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form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      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"gnb"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메인메뉴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"gnblist"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 m1"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아이콕스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회사소개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비전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                 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 m2"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도서소개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신간도서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도서목록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kern="1200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표 30"/>
          <p:cNvGraphicFramePr>
            <a:graphicFrameLocks noGrp="1"/>
          </p:cNvGraphicFramePr>
          <p:nvPr/>
        </p:nvGraphicFramePr>
        <p:xfrm>
          <a:off x="5467350" y="902970"/>
          <a:ext cx="3276600" cy="3913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76600"/>
              </a:tblGrid>
              <a:tr h="3913505">
                <a:tc>
                  <a:txBody>
                    <a:bodyPr/>
                    <a:lstStyle/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header#firstheader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position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relative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z-index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40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97px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98%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.tbox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83%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#ccc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.sbtn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.util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#gnb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98%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78px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#3da7db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#3da7db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39px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#eee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#999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-moz-box-sizing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-webkit-box-sizing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border-right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4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a.mm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#555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text-decoration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.allmenu_view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text-align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.allmenu_view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inline-block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url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"../images/btn_allmenu.png"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no-repeat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26px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13px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#fff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85%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#fff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#369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dashed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#ccc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li.last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li:after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content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block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clear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font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1.5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"NGothicEB"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,Gulim;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#555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#eee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33%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text-align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65%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9" name="그룹 37"/>
          <p:cNvGrpSpPr/>
          <p:nvPr/>
        </p:nvGrpSpPr>
        <p:grpSpPr>
          <a:xfrm rot="0">
            <a:off x="3154680" y="2312670"/>
            <a:ext cx="1292225" cy="1345565"/>
            <a:chOff x="3154680" y="2312670"/>
            <a:chExt cx="1292225" cy="1345565"/>
          </a:xfrm>
        </p:grpSpPr>
        <p:pic>
          <p:nvPicPr>
            <p:cNvPr id="23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501390" y="2312670"/>
              <a:ext cx="610235" cy="8718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sp>
          <p:nvSpPr>
            <p:cNvPr id="128" name="Rectangle 33"/>
            <p:cNvSpPr>
              <a:spLocks/>
            </p:cNvSpPr>
            <p:nvPr/>
          </p:nvSpPr>
          <p:spPr>
            <a:xfrm rot="0">
              <a:off x="3154680" y="3288030"/>
              <a:ext cx="129222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E64D25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구조/틀</a:t>
              </a:r>
              <a:endParaRPr lang="ko-KR" altLang="en-US" sz="2400" b="1">
                <a:solidFill>
                  <a:srgbClr val="E64D25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31" name="그룹 39"/>
          <p:cNvGrpSpPr/>
          <p:nvPr/>
        </p:nvGrpSpPr>
        <p:grpSpPr>
          <a:xfrm rot="0">
            <a:off x="6408420" y="2316480"/>
            <a:ext cx="1406525" cy="1337945"/>
            <a:chOff x="6408420" y="2316480"/>
            <a:chExt cx="1406525" cy="1337945"/>
          </a:xfrm>
        </p:grpSpPr>
        <p:pic>
          <p:nvPicPr>
            <p:cNvPr id="24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06565" y="2316480"/>
              <a:ext cx="612140" cy="86550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sp>
          <p:nvSpPr>
            <p:cNvPr id="130" name="Rectangle 38"/>
            <p:cNvSpPr>
              <a:spLocks/>
            </p:cNvSpPr>
            <p:nvPr/>
          </p:nvSpPr>
          <p:spPr>
            <a:xfrm rot="0">
              <a:off x="6408420" y="3284220"/>
              <a:ext cx="140652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0071BA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스타일</a:t>
              </a:r>
              <a:endParaRPr lang="ko-KR" altLang="en-US" sz="2400" b="1">
                <a:solidFill>
                  <a:srgbClr val="0071BA"/>
                </a:solidFill>
                <a:latin typeface="나눔고딕" charset="0"/>
                <a:ea typeface="나눔고딕" charset="0"/>
              </a:endParaRPr>
            </a:p>
          </p:txBody>
        </p:sp>
      </p:grpSp>
      <p:graphicFrame>
        <p:nvGraphicFramePr>
          <p:cNvPr id="127" name="표 32"/>
          <p:cNvGraphicFramePr>
            <a:graphicFrameLocks noGrp="1"/>
          </p:cNvGraphicFramePr>
          <p:nvPr/>
        </p:nvGraphicFramePr>
        <p:xfrm>
          <a:off x="2141220" y="906780"/>
          <a:ext cx="6602730" cy="3903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730"/>
              </a:tblGrid>
              <a:tr h="3903980">
                <a:tc>
                  <a:txBody>
                    <a:bodyPr/>
                    <a:lstStyle/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/*주메뉴*/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var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var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768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document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ready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 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 디바이스 사이즈 체크 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"body"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window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"body"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bind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"mouseover focus"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 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if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&lt;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return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false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ul"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hide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next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show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'29px'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'none'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'32px'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'url("images/over_icon.gif") no-repeat center bottom'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"#gnb"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mouseleave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if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&lt;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return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false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ul"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stop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'29px'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'none'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/*전체메뉴*/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click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preventDefault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"#allMenu_box"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slideDown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"slow"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".all_close"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click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preventDefault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"#allMenu_box"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"slow"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slideDown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33" name="그룹 41"/>
          <p:cNvGrpSpPr/>
          <p:nvPr/>
        </p:nvGrpSpPr>
        <p:grpSpPr>
          <a:xfrm rot="0">
            <a:off x="4659630" y="2255520"/>
            <a:ext cx="1566545" cy="1509395"/>
            <a:chOff x="4659630" y="2255520"/>
            <a:chExt cx="1566545" cy="1509395"/>
          </a:xfrm>
        </p:grpSpPr>
        <p:sp>
          <p:nvSpPr>
            <p:cNvPr id="132" name="Rectangle 40"/>
            <p:cNvSpPr>
              <a:spLocks/>
            </p:cNvSpPr>
            <p:nvPr/>
          </p:nvSpPr>
          <p:spPr>
            <a:xfrm rot="0">
              <a:off x="4659630" y="3394710"/>
              <a:ext cx="156654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63A816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상호작용</a:t>
              </a:r>
              <a:endParaRPr lang="ko-KR" altLang="en-US" sz="2400" b="1">
                <a:solidFill>
                  <a:srgbClr val="63A816"/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25" name="그림 133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101590" y="2255520"/>
              <a:ext cx="720725" cy="1021080"/>
            </a:xfrm>
            <a:prstGeom prst="rect"/>
            <a:noFill/>
            <a:ln w="0">
              <a:noFill/>
              <a:prstDash/>
            </a:ln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9" grpId="1" animBg="1"/>
      <p:bldP spid="126" grpId="2" animBg="1"/>
      <p:bldP spid="131" grpId="3" animBg="1"/>
      <p:bldP spid="127" grpId="4" animBg="1"/>
      <p:bldP spid="133" grpId="5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38</Pages>
  <Paragraphs>65</Paragraphs>
  <Words>194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김도선</dc:creator>
  <cp:lastModifiedBy>김도선</cp:lastModifiedBy>
  <dc:title>제목</dc:title>
  <dcterms:modified xsi:type="dcterms:W3CDTF">2014-10-24T05:43:38Z</dcterms:modified>
</cp:coreProperties>
</file>

<file path=docProps/infrawarePen.xml><?xml version="1.0" encoding="utf-8"?>
<InfrawarePenDraw xmlns="http://www.infraware.co.kr/2012/penmode"/>
</file>